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</p:sldIdLst>
  <p:sldSz cy="5143500" cx="9144000"/>
  <p:notesSz cx="6858000" cy="9144000"/>
  <p:embeddedFontLst>
    <p:embeddedFont>
      <p:font typeface="Roboto Mono"/>
      <p:regular r:id="rId43"/>
      <p:bold r:id="rId44"/>
      <p:italic r:id="rId45"/>
      <p:boldItalic r:id="rId4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font" Target="fonts/RobotoMono-bold.fntdata"/><Relationship Id="rId21" Type="http://schemas.openxmlformats.org/officeDocument/2006/relationships/slide" Target="slides/slide16.xml"/><Relationship Id="rId43" Type="http://schemas.openxmlformats.org/officeDocument/2006/relationships/font" Target="fonts/RobotoMono-regular.fntdata"/><Relationship Id="rId24" Type="http://schemas.openxmlformats.org/officeDocument/2006/relationships/slide" Target="slides/slide19.xml"/><Relationship Id="rId46" Type="http://schemas.openxmlformats.org/officeDocument/2006/relationships/font" Target="fonts/RobotoMono-boldItalic.fntdata"/><Relationship Id="rId23" Type="http://schemas.openxmlformats.org/officeDocument/2006/relationships/slide" Target="slides/slide18.xml"/><Relationship Id="rId45" Type="http://schemas.openxmlformats.org/officeDocument/2006/relationships/font" Target="fonts/RobotoMon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f811bf06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f811bf06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f811bf061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f811bf061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f811bf061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f811bf061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f811bf061_0_1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f811bf061_0_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f811bf061_0_1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f811bf061_0_1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f811bf061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f811bf061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f811bf061_0_1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f811bf061_0_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f811bf061_0_1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f811bf061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f811bf061_0_1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f811bf061_0_1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f811bf061_0_2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3f811bf061_0_2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f811bf061_0_2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f811bf061_0_2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f811bf061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f811bf061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f811bf061_0_2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3f811bf061_0_2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f811bf061_0_2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f811bf061_0_2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f811bf061_0_2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3f811bf061_0_2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f811bf061_0_2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3f811bf061_0_2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f811bf061_0_2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f811bf061_0_2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f811bf061_0_2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f811bf061_0_2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3f811bf061_0_2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" name="Google Shape;233;g3f811bf061_0_2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f811bf061_0_2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3f811bf061_0_2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f811bf061_0_3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3f811bf061_0_3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f811bf061_0_2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3f811bf061_0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f811bf061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f811bf061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f811bf061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3f811bf061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f811bf061_0_3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3f811bf061_0_3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3f811bf061_0_3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3f811bf061_0_3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3f811bf061_0_3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3f811bf061_0_3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f811bf061_0_3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3f811bf061_0_3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f811bf061_0_3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f811bf061_0_3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3f811bf061_0_2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3f811bf061_0_2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3f811bf061_0_3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5" name="Google Shape;315;g3f811bf061_0_3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f811bf061_0_1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f811bf061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f811bf061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f811bf061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f811bf061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f811bf061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f811bf061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f811bf061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f811bf061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f811bf061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f811bf061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f811bf061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8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Inference in</a:t>
            </a:r>
            <a:r>
              <a:rPr lang="en"/>
              <a:t> FOL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 Touretzky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400"/>
              <a:t>Read R&amp;N Ch. 9.1-9.4</a:t>
            </a:r>
            <a:endParaRPr i="1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1" name="Google Shape;121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/>
              <a:t>function</a:t>
            </a:r>
            <a:r>
              <a:rPr lang="en"/>
              <a:t> U</a:t>
            </a:r>
            <a:r>
              <a:rPr lang="en" sz="1400"/>
              <a:t>NIFY</a:t>
            </a:r>
            <a:r>
              <a:rPr lang="en"/>
              <a:t>-V</a:t>
            </a:r>
            <a:r>
              <a:rPr lang="en" sz="1400"/>
              <a:t>AR</a:t>
            </a:r>
            <a:r>
              <a:rPr lang="en"/>
              <a:t>(</a:t>
            </a:r>
            <a:r>
              <a:rPr i="1" lang="en"/>
              <a:t>var</a:t>
            </a:r>
            <a:r>
              <a:rPr lang="en"/>
              <a:t>, </a:t>
            </a:r>
            <a:r>
              <a:rPr i="1" lang="en"/>
              <a:t>x</a:t>
            </a:r>
            <a:r>
              <a:rPr lang="en"/>
              <a:t>, </a:t>
            </a:r>
            <a:r>
              <a:rPr i="1" lang="en"/>
              <a:t>θ</a:t>
            </a:r>
            <a:r>
              <a:rPr lang="en"/>
              <a:t>) </a:t>
            </a:r>
            <a:r>
              <a:rPr b="1" lang="en"/>
              <a:t>returns</a:t>
            </a:r>
            <a:r>
              <a:rPr lang="en"/>
              <a:t> a substitution</a:t>
            </a:r>
            <a:br>
              <a:rPr lang="en"/>
            </a:br>
            <a:r>
              <a:rPr lang="en"/>
              <a:t>    </a:t>
            </a:r>
            <a:r>
              <a:rPr b="1" lang="en"/>
              <a:t>if</a:t>
            </a:r>
            <a:r>
              <a:rPr lang="en"/>
              <a:t> { </a:t>
            </a:r>
            <a:r>
              <a:rPr i="1" lang="en"/>
              <a:t>var</a:t>
            </a:r>
            <a:r>
              <a:rPr lang="en"/>
              <a:t> / </a:t>
            </a:r>
            <a:r>
              <a:rPr i="1" lang="en"/>
              <a:t>val</a:t>
            </a:r>
            <a:r>
              <a:rPr lang="en"/>
              <a:t> } </a:t>
            </a:r>
            <a:r>
              <a:rPr i="1" lang="en"/>
              <a:t>∊</a:t>
            </a:r>
            <a:r>
              <a:rPr lang="en"/>
              <a:t> </a:t>
            </a:r>
            <a:r>
              <a:rPr i="1" lang="en"/>
              <a:t>θ</a:t>
            </a:r>
            <a:r>
              <a:rPr lang="en"/>
              <a:t> </a:t>
            </a:r>
            <a:r>
              <a:rPr b="1" lang="en"/>
              <a:t>then return </a:t>
            </a:r>
            <a:r>
              <a:rPr lang="en"/>
              <a:t>U</a:t>
            </a:r>
            <a:r>
              <a:rPr lang="en" sz="1400"/>
              <a:t>NIFY</a:t>
            </a:r>
            <a:r>
              <a:rPr lang="en"/>
              <a:t>(</a:t>
            </a:r>
            <a:r>
              <a:rPr i="1" lang="en"/>
              <a:t>val</a:t>
            </a:r>
            <a:r>
              <a:rPr lang="en"/>
              <a:t>, </a:t>
            </a:r>
            <a:r>
              <a:rPr i="1" lang="en"/>
              <a:t>x</a:t>
            </a:r>
            <a:r>
              <a:rPr lang="en"/>
              <a:t>, </a:t>
            </a:r>
            <a:r>
              <a:rPr i="1" lang="en"/>
              <a:t>θ</a:t>
            </a:r>
            <a:r>
              <a:rPr lang="en"/>
              <a:t>)</a:t>
            </a:r>
            <a:br>
              <a:rPr lang="en"/>
            </a:br>
            <a:r>
              <a:rPr lang="en"/>
              <a:t>    </a:t>
            </a:r>
            <a:r>
              <a:rPr b="1" lang="en"/>
              <a:t>else if</a:t>
            </a:r>
            <a:r>
              <a:rPr lang="en"/>
              <a:t> { </a:t>
            </a:r>
            <a:r>
              <a:rPr i="1" lang="en"/>
              <a:t>x</a:t>
            </a:r>
            <a:r>
              <a:rPr lang="en"/>
              <a:t> / </a:t>
            </a:r>
            <a:r>
              <a:rPr i="1" lang="en"/>
              <a:t>val</a:t>
            </a:r>
            <a:r>
              <a:rPr lang="en"/>
              <a:t> }</a:t>
            </a:r>
            <a:r>
              <a:rPr lang="en"/>
              <a:t> </a:t>
            </a:r>
            <a:r>
              <a:rPr i="1" lang="en"/>
              <a:t>∊</a:t>
            </a:r>
            <a:r>
              <a:rPr lang="en"/>
              <a:t> </a:t>
            </a:r>
            <a:r>
              <a:rPr i="1" lang="en"/>
              <a:t>θ</a:t>
            </a:r>
            <a:r>
              <a:rPr lang="en"/>
              <a:t> </a:t>
            </a:r>
            <a:r>
              <a:rPr b="1" lang="en"/>
              <a:t>then return </a:t>
            </a:r>
            <a:r>
              <a:rPr lang="en"/>
              <a:t>U</a:t>
            </a:r>
            <a:r>
              <a:rPr lang="en" sz="1400"/>
              <a:t>NIFY</a:t>
            </a:r>
            <a:r>
              <a:rPr lang="en"/>
              <a:t>(</a:t>
            </a:r>
            <a:r>
              <a:rPr i="1" lang="en"/>
              <a:t>var</a:t>
            </a:r>
            <a:r>
              <a:rPr lang="en"/>
              <a:t>, </a:t>
            </a:r>
            <a:r>
              <a:rPr i="1" lang="en"/>
              <a:t>val</a:t>
            </a:r>
            <a:r>
              <a:rPr lang="en"/>
              <a:t>, </a:t>
            </a:r>
            <a:r>
              <a:rPr i="1" lang="en"/>
              <a:t>θ</a:t>
            </a:r>
            <a:r>
              <a:rPr lang="en"/>
              <a:t>)</a:t>
            </a:r>
            <a:br>
              <a:rPr lang="en"/>
            </a:br>
            <a:r>
              <a:rPr lang="en"/>
              <a:t>    </a:t>
            </a:r>
            <a:r>
              <a:rPr b="1" lang="en"/>
              <a:t>else if </a:t>
            </a:r>
            <a:r>
              <a:rPr lang="en"/>
              <a:t>O</a:t>
            </a:r>
            <a:r>
              <a:rPr lang="en" sz="1400"/>
              <a:t>CCUR</a:t>
            </a:r>
            <a:r>
              <a:rPr lang="en"/>
              <a:t>-C</a:t>
            </a:r>
            <a:r>
              <a:rPr lang="en" sz="1400"/>
              <a:t>HECK</a:t>
            </a:r>
            <a:r>
              <a:rPr lang="en"/>
              <a:t>?(</a:t>
            </a:r>
            <a:r>
              <a:rPr i="1" lang="en"/>
              <a:t>var</a:t>
            </a:r>
            <a:r>
              <a:rPr lang="en"/>
              <a:t>, </a:t>
            </a:r>
            <a:r>
              <a:rPr i="1" lang="en"/>
              <a:t>x</a:t>
            </a:r>
            <a:r>
              <a:rPr lang="en"/>
              <a:t>) </a:t>
            </a:r>
            <a:r>
              <a:rPr b="1" lang="en"/>
              <a:t>then return</a:t>
            </a:r>
            <a:r>
              <a:rPr lang="en"/>
              <a:t> failure</a:t>
            </a:r>
            <a:br>
              <a:rPr lang="en"/>
            </a:br>
            <a:r>
              <a:rPr lang="en"/>
              <a:t>    </a:t>
            </a:r>
            <a:r>
              <a:rPr b="1" lang="en"/>
              <a:t>else return </a:t>
            </a:r>
            <a:r>
              <a:rPr i="1" lang="en"/>
              <a:t>θ + </a:t>
            </a:r>
            <a:r>
              <a:rPr lang="en"/>
              <a:t>{ </a:t>
            </a:r>
            <a:r>
              <a:rPr i="1" lang="en"/>
              <a:t>var</a:t>
            </a:r>
            <a:r>
              <a:rPr lang="en"/>
              <a:t> / </a:t>
            </a:r>
            <a:r>
              <a:rPr i="1" lang="en"/>
              <a:t>x</a:t>
            </a:r>
            <a:r>
              <a:rPr lang="en"/>
              <a:t> }</a:t>
            </a:r>
            <a:endParaRPr b="1"/>
          </a:p>
        </p:txBody>
      </p:sp>
      <p:sp>
        <p:nvSpPr>
          <p:cNvPr id="122" name="Google Shape;122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Unifying a variable with something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/>
          <p:nvPr>
            <p:ph idx="1" type="body"/>
          </p:nvPr>
        </p:nvSpPr>
        <p:spPr>
          <a:xfrm>
            <a:off x="263575" y="682825"/>
            <a:ext cx="8520600" cy="423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f</a:t>
            </a:r>
            <a:r>
              <a:rPr b="1" lang="en"/>
              <a:t>unction</a:t>
            </a:r>
            <a:r>
              <a:rPr lang="en"/>
              <a:t> U</a:t>
            </a:r>
            <a:r>
              <a:rPr lang="en" sz="1400"/>
              <a:t>NIFY</a:t>
            </a:r>
            <a:r>
              <a:rPr lang="en"/>
              <a:t>(</a:t>
            </a:r>
            <a:r>
              <a:rPr i="1" lang="en"/>
              <a:t>x</a:t>
            </a:r>
            <a:r>
              <a:rPr lang="en"/>
              <a:t>, </a:t>
            </a:r>
            <a:r>
              <a:rPr i="1" lang="en"/>
              <a:t>y</a:t>
            </a:r>
            <a:r>
              <a:rPr lang="en"/>
              <a:t>, </a:t>
            </a:r>
            <a:r>
              <a:rPr i="1" lang="en"/>
              <a:t>θ={ }</a:t>
            </a:r>
            <a:r>
              <a:rPr lang="en"/>
              <a:t>) </a:t>
            </a:r>
            <a:r>
              <a:rPr b="1" lang="en"/>
              <a:t>returns</a:t>
            </a:r>
            <a:r>
              <a:rPr lang="en"/>
              <a:t> a most general unifier</a:t>
            </a:r>
            <a:br>
              <a:rPr lang="en"/>
            </a:br>
            <a:r>
              <a:rPr lang="en"/>
              <a:t>    </a:t>
            </a:r>
            <a:r>
              <a:rPr b="1" lang="en"/>
              <a:t>inputs: </a:t>
            </a:r>
            <a:r>
              <a:rPr i="1" lang="en"/>
              <a:t>x, y</a:t>
            </a:r>
            <a:r>
              <a:rPr lang="en"/>
              <a:t>: variables, constants, lists, or compound expressions</a:t>
            </a:r>
            <a:br>
              <a:rPr lang="en"/>
            </a:br>
            <a:r>
              <a:rPr lang="en"/>
              <a:t>                 </a:t>
            </a:r>
            <a:r>
              <a:rPr i="1" lang="en"/>
              <a:t>θ</a:t>
            </a:r>
            <a:r>
              <a:rPr lang="en"/>
              <a:t>: a substitution</a:t>
            </a:r>
            <a:br>
              <a:rPr lang="en" sz="1200"/>
            </a:br>
            <a:br>
              <a:rPr lang="en" sz="1200"/>
            </a:br>
            <a:r>
              <a:rPr lang="en"/>
              <a:t>    </a:t>
            </a:r>
            <a:r>
              <a:rPr b="1" lang="en"/>
              <a:t>if</a:t>
            </a:r>
            <a:r>
              <a:rPr lang="en"/>
              <a:t> </a:t>
            </a:r>
            <a:r>
              <a:rPr i="1" lang="en"/>
              <a:t>θ</a:t>
            </a:r>
            <a:r>
              <a:rPr lang="en"/>
              <a:t> = failure </a:t>
            </a:r>
            <a:r>
              <a:rPr b="1" lang="en"/>
              <a:t>then return</a:t>
            </a:r>
            <a:r>
              <a:rPr lang="en"/>
              <a:t> failure</a:t>
            </a:r>
            <a:br>
              <a:rPr lang="en"/>
            </a:br>
            <a:r>
              <a:rPr lang="en"/>
              <a:t>    </a:t>
            </a:r>
            <a:r>
              <a:rPr b="1" lang="en"/>
              <a:t>else if </a:t>
            </a:r>
            <a:r>
              <a:rPr i="1" lang="en"/>
              <a:t>x</a:t>
            </a:r>
            <a:r>
              <a:rPr lang="en"/>
              <a:t> = </a:t>
            </a:r>
            <a:r>
              <a:rPr i="1" lang="en"/>
              <a:t>y</a:t>
            </a:r>
            <a:r>
              <a:rPr lang="en"/>
              <a:t> </a:t>
            </a:r>
            <a:r>
              <a:rPr b="1" lang="en"/>
              <a:t>then return </a:t>
            </a:r>
            <a:r>
              <a:rPr i="1" lang="en"/>
              <a:t>θ</a:t>
            </a:r>
            <a:br>
              <a:rPr lang="en"/>
            </a:br>
            <a:r>
              <a:rPr lang="en"/>
              <a:t>    </a:t>
            </a:r>
            <a:r>
              <a:rPr b="1" lang="en"/>
              <a:t>else if </a:t>
            </a:r>
            <a:r>
              <a:rPr lang="en"/>
              <a:t>V</a:t>
            </a:r>
            <a:r>
              <a:rPr lang="en" sz="1400"/>
              <a:t>ARIABLE</a:t>
            </a:r>
            <a:r>
              <a:rPr lang="en"/>
              <a:t>?(</a:t>
            </a:r>
            <a:r>
              <a:rPr i="1" lang="en"/>
              <a:t>x</a:t>
            </a:r>
            <a:r>
              <a:rPr lang="en"/>
              <a:t>) </a:t>
            </a:r>
            <a:r>
              <a:rPr b="1" lang="en"/>
              <a:t>then return</a:t>
            </a:r>
            <a:r>
              <a:rPr lang="en"/>
              <a:t> U</a:t>
            </a:r>
            <a:r>
              <a:rPr lang="en" sz="1400"/>
              <a:t>NIFY</a:t>
            </a:r>
            <a:r>
              <a:rPr lang="en"/>
              <a:t>-V</a:t>
            </a:r>
            <a:r>
              <a:rPr lang="en" sz="1400"/>
              <a:t>AR</a:t>
            </a:r>
            <a:r>
              <a:rPr lang="en"/>
              <a:t>(</a:t>
            </a:r>
            <a:r>
              <a:rPr i="1" lang="en"/>
              <a:t>x</a:t>
            </a:r>
            <a:r>
              <a:rPr lang="en"/>
              <a:t>, </a:t>
            </a:r>
            <a:r>
              <a:rPr i="1" lang="en"/>
              <a:t>y</a:t>
            </a:r>
            <a:r>
              <a:rPr lang="en"/>
              <a:t>, </a:t>
            </a:r>
            <a:r>
              <a:rPr i="1" lang="en"/>
              <a:t>θ</a:t>
            </a:r>
            <a:r>
              <a:rPr lang="en"/>
              <a:t>)</a:t>
            </a:r>
            <a:br>
              <a:rPr lang="en"/>
            </a:br>
            <a:r>
              <a:rPr lang="en"/>
              <a:t>    </a:t>
            </a:r>
            <a:r>
              <a:rPr b="1" lang="en"/>
              <a:t>else if </a:t>
            </a:r>
            <a:r>
              <a:rPr lang="en"/>
              <a:t>V</a:t>
            </a:r>
            <a:r>
              <a:rPr lang="en" sz="1400"/>
              <a:t>ARIABLE</a:t>
            </a:r>
            <a:r>
              <a:rPr lang="en"/>
              <a:t>?(</a:t>
            </a:r>
            <a:r>
              <a:rPr i="1" lang="en"/>
              <a:t>y</a:t>
            </a:r>
            <a:r>
              <a:rPr lang="en"/>
              <a:t>) </a:t>
            </a:r>
            <a:r>
              <a:rPr b="1" lang="en"/>
              <a:t>then return</a:t>
            </a:r>
            <a:r>
              <a:rPr lang="en"/>
              <a:t> U</a:t>
            </a:r>
            <a:r>
              <a:rPr lang="en" sz="1400"/>
              <a:t>NIFY</a:t>
            </a:r>
            <a:r>
              <a:rPr lang="en"/>
              <a:t>-V</a:t>
            </a:r>
            <a:r>
              <a:rPr lang="en" sz="1400"/>
              <a:t>AR</a:t>
            </a:r>
            <a:r>
              <a:rPr lang="en"/>
              <a:t>(</a:t>
            </a:r>
            <a:r>
              <a:rPr i="1" lang="en"/>
              <a:t>y</a:t>
            </a:r>
            <a:r>
              <a:rPr lang="en"/>
              <a:t>, </a:t>
            </a:r>
            <a:r>
              <a:rPr i="1" lang="en"/>
              <a:t>x</a:t>
            </a:r>
            <a:r>
              <a:rPr lang="en"/>
              <a:t>, </a:t>
            </a:r>
            <a:r>
              <a:rPr i="1" lang="en"/>
              <a:t>θ</a:t>
            </a:r>
            <a:r>
              <a:rPr lang="en"/>
              <a:t>)</a:t>
            </a:r>
            <a:br>
              <a:rPr lang="en"/>
            </a:br>
            <a:r>
              <a:rPr lang="en"/>
              <a:t>    </a:t>
            </a:r>
            <a:r>
              <a:rPr b="1" lang="en"/>
              <a:t>else if </a:t>
            </a:r>
            <a:r>
              <a:rPr lang="en"/>
              <a:t>C</a:t>
            </a:r>
            <a:r>
              <a:rPr lang="en" sz="1400"/>
              <a:t>OMPOUND</a:t>
            </a:r>
            <a:r>
              <a:rPr lang="en"/>
              <a:t>?(x) and C</a:t>
            </a:r>
            <a:r>
              <a:rPr lang="en" sz="1400"/>
              <a:t>OMPOUND</a:t>
            </a:r>
            <a:r>
              <a:rPr lang="en"/>
              <a:t>(y) </a:t>
            </a:r>
            <a:r>
              <a:rPr b="1" lang="en"/>
              <a:t>then</a:t>
            </a:r>
            <a:br>
              <a:rPr b="1" lang="en"/>
            </a:br>
            <a:r>
              <a:rPr b="1" lang="en"/>
              <a:t>        return</a:t>
            </a:r>
            <a:r>
              <a:rPr lang="en"/>
              <a:t> U</a:t>
            </a:r>
            <a:r>
              <a:rPr lang="en" sz="1400"/>
              <a:t>NIFY</a:t>
            </a:r>
            <a:r>
              <a:rPr lang="en"/>
              <a:t>(</a:t>
            </a:r>
            <a:r>
              <a:rPr i="1" lang="en"/>
              <a:t>x</a:t>
            </a:r>
            <a:r>
              <a:rPr lang="en"/>
              <a:t>.args, </a:t>
            </a:r>
            <a:r>
              <a:rPr i="1" lang="en"/>
              <a:t>y</a:t>
            </a:r>
            <a:r>
              <a:rPr lang="en"/>
              <a:t>.args, U</a:t>
            </a:r>
            <a:r>
              <a:rPr lang="en" sz="1400"/>
              <a:t>NIFY</a:t>
            </a:r>
            <a:r>
              <a:rPr lang="en"/>
              <a:t>(</a:t>
            </a:r>
            <a:r>
              <a:rPr i="1" lang="en"/>
              <a:t>x</a:t>
            </a:r>
            <a:r>
              <a:rPr lang="en"/>
              <a:t>.op, </a:t>
            </a:r>
            <a:r>
              <a:rPr i="1" lang="en"/>
              <a:t>y</a:t>
            </a:r>
            <a:r>
              <a:rPr lang="en"/>
              <a:t>.op, </a:t>
            </a:r>
            <a:r>
              <a:rPr i="1" lang="en"/>
              <a:t>θ</a:t>
            </a:r>
            <a:r>
              <a:rPr lang="en"/>
              <a:t>))</a:t>
            </a:r>
            <a:br>
              <a:rPr lang="en"/>
            </a:br>
            <a:r>
              <a:rPr lang="en"/>
              <a:t>    </a:t>
            </a:r>
            <a:r>
              <a:rPr b="1" lang="en"/>
              <a:t>else if </a:t>
            </a:r>
            <a:r>
              <a:rPr lang="en"/>
              <a:t>L</a:t>
            </a:r>
            <a:r>
              <a:rPr lang="en" sz="1400"/>
              <a:t>IST</a:t>
            </a:r>
            <a:r>
              <a:rPr lang="en"/>
              <a:t>?(x) and L</a:t>
            </a:r>
            <a:r>
              <a:rPr lang="en" sz="1400"/>
              <a:t>IST</a:t>
            </a:r>
            <a:r>
              <a:rPr lang="en"/>
              <a:t>?(y) </a:t>
            </a:r>
            <a:r>
              <a:rPr b="1" lang="en"/>
              <a:t>then</a:t>
            </a:r>
            <a:br>
              <a:rPr b="1" lang="en"/>
            </a:br>
            <a:r>
              <a:rPr b="1" lang="en"/>
              <a:t>        return</a:t>
            </a:r>
            <a:r>
              <a:rPr lang="en"/>
              <a:t> U</a:t>
            </a:r>
            <a:r>
              <a:rPr lang="en" sz="1400"/>
              <a:t>NIFY</a:t>
            </a:r>
            <a:r>
              <a:rPr lang="en"/>
              <a:t>(</a:t>
            </a:r>
            <a:r>
              <a:rPr i="1" lang="en"/>
              <a:t>x</a:t>
            </a:r>
            <a:r>
              <a:rPr lang="en"/>
              <a:t>.rest, </a:t>
            </a:r>
            <a:r>
              <a:rPr i="1" lang="en"/>
              <a:t>y</a:t>
            </a:r>
            <a:r>
              <a:rPr lang="en"/>
              <a:t>.rest, U</a:t>
            </a:r>
            <a:r>
              <a:rPr lang="en" sz="1400"/>
              <a:t>NIFY</a:t>
            </a:r>
            <a:r>
              <a:rPr lang="en"/>
              <a:t>(</a:t>
            </a:r>
            <a:r>
              <a:rPr i="1" lang="en"/>
              <a:t>x</a:t>
            </a:r>
            <a:r>
              <a:rPr lang="en"/>
              <a:t>.first, </a:t>
            </a:r>
            <a:r>
              <a:rPr i="1" lang="en"/>
              <a:t>y</a:t>
            </a:r>
            <a:r>
              <a:rPr lang="en"/>
              <a:t>.first, </a:t>
            </a:r>
            <a:r>
              <a:rPr i="1" lang="en"/>
              <a:t>θ</a:t>
            </a:r>
            <a:r>
              <a:rPr lang="en"/>
              <a:t>))</a:t>
            </a:r>
            <a:br>
              <a:rPr lang="en"/>
            </a:br>
            <a:r>
              <a:rPr lang="en"/>
              <a:t>    </a:t>
            </a:r>
            <a:r>
              <a:rPr b="1" lang="en"/>
              <a:t>else return </a:t>
            </a:r>
            <a:r>
              <a:rPr lang="en"/>
              <a:t>failure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Try out the unification code in logic2.py</a:t>
            </a:r>
            <a:endParaRPr/>
          </a:p>
        </p:txBody>
      </p:sp>
      <p:sp>
        <p:nvSpPr>
          <p:cNvPr id="134" name="Google Shape;134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&gt;&gt; unify(expr(‘Knows(John,x)’), expr(‘Knows(y,z)’), { })</a:t>
            </a:r>
            <a:br>
              <a:rPr lang="en"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{ x: z, y: John }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&gt;&gt; unify(expr(‘f(x)’), expr(‘f(f(A))’), {  })</a:t>
            </a:r>
            <a:br>
              <a:rPr lang="en"/>
            </a:br>
            <a:r>
              <a:rPr lang="en"/>
              <a:t>{ x: f(A) }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&gt;&gt; unify(expr(‘f(x)’), expr(‘f(f(x))’), {  })</a:t>
            </a:r>
            <a:br>
              <a:rPr lang="en"/>
            </a:br>
            <a:r>
              <a:rPr lang="en"/>
              <a:t>None</a:t>
            </a:r>
            <a:endParaRPr/>
          </a:p>
        </p:txBody>
      </p:sp>
      <p:sp>
        <p:nvSpPr>
          <p:cNvPr id="135" name="Google Shape;135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Database fetch</a:t>
            </a:r>
            <a:endParaRPr/>
          </a:p>
        </p:txBody>
      </p:sp>
      <p:sp>
        <p:nvSpPr>
          <p:cNvPr id="141" name="Google Shape;141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 all the facts in a database that unify with a query.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Employs(IBM, Richard)			</a:t>
            </a:r>
            <a:r>
              <a:rPr i="1" lang="en"/>
              <a:t>Does IBM employ Richard?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Employs(</a:t>
            </a:r>
            <a:r>
              <a:rPr i="1" lang="en"/>
              <a:t>x</a:t>
            </a:r>
            <a:r>
              <a:rPr lang="en"/>
              <a:t>, Richard)				</a:t>
            </a:r>
            <a:r>
              <a:rPr i="1" lang="en"/>
              <a:t>Who employs Richard?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Employs(IBM, </a:t>
            </a:r>
            <a:r>
              <a:rPr i="1" lang="en"/>
              <a:t>y</a:t>
            </a:r>
            <a:r>
              <a:rPr lang="en"/>
              <a:t>)					</a:t>
            </a:r>
            <a:r>
              <a:rPr i="1" lang="en"/>
              <a:t>Who does IBM employ?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Employs(</a:t>
            </a:r>
            <a:r>
              <a:rPr i="1" lang="en"/>
              <a:t>x,y</a:t>
            </a:r>
            <a:r>
              <a:rPr lang="en"/>
              <a:t>)						</a:t>
            </a:r>
            <a:r>
              <a:rPr i="1" lang="en"/>
              <a:t>Who employs whom?</a:t>
            </a:r>
            <a:endParaRPr i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If the database contains many different kinds of facts, </a:t>
            </a:r>
            <a:r>
              <a:rPr b="1" lang="en"/>
              <a:t>indexing</a:t>
            </a:r>
            <a:r>
              <a:rPr lang="en"/>
              <a:t> can make retrieval more efficient.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Can index on the predicate, or on predicate/argument combinations.</a:t>
            </a:r>
            <a:endParaRPr/>
          </a:p>
        </p:txBody>
      </p:sp>
      <p:sp>
        <p:nvSpPr>
          <p:cNvPr id="142" name="Google Shape;142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Subsumption relations among queries</a:t>
            </a:r>
            <a:endParaRPr/>
          </a:p>
        </p:txBody>
      </p:sp>
      <p:sp>
        <p:nvSpPr>
          <p:cNvPr id="148" name="Google Shape;148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Every ground term is the base of a lattice of increasingly abstract queries.</a:t>
            </a:r>
            <a:br>
              <a:rPr lang="en"/>
            </a:br>
            <a:r>
              <a:rPr lang="en"/>
              <a:t>Could index on some of these combinations, depending on utility.</a:t>
            </a:r>
            <a:endParaRPr/>
          </a:p>
        </p:txBody>
      </p:sp>
      <p:sp>
        <p:nvSpPr>
          <p:cNvPr id="149" name="Google Shape;149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0" name="Google Shape;150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654850"/>
            <a:ext cx="8520600" cy="17087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Forward Chaining</a:t>
            </a:r>
            <a:endParaRPr/>
          </a:p>
        </p:txBody>
      </p:sp>
      <p:sp>
        <p:nvSpPr>
          <p:cNvPr id="156" name="Google Shape;156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Forward chaining algorithm</a:t>
            </a:r>
            <a:endParaRPr/>
          </a:p>
        </p:txBody>
      </p:sp>
      <p:sp>
        <p:nvSpPr>
          <p:cNvPr id="162" name="Google Shape;162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3" name="Google Shape;163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Start with a set of atomic sentences and definite clauses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Repeatedly apply Modus Ponens until either: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the desired answer is reached, or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no further inferences can be made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order definite clauses</a:t>
            </a:r>
            <a:endParaRPr/>
          </a:p>
        </p:txBody>
      </p:sp>
      <p:sp>
        <p:nvSpPr>
          <p:cNvPr id="169" name="Google Shape;169;p29"/>
          <p:cNvSpPr txBox="1"/>
          <p:nvPr>
            <p:ph idx="1" type="body"/>
          </p:nvPr>
        </p:nvSpPr>
        <p:spPr>
          <a:xfrm>
            <a:off x="311700" y="1152475"/>
            <a:ext cx="8520600" cy="39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All terms are positive literals.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Facts:   P(a),  R(b,c), S(x,d)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Implications:  p</a:t>
            </a:r>
            <a:r>
              <a:rPr baseline="-25000" lang="en"/>
              <a:t>1</a:t>
            </a:r>
            <a:r>
              <a:rPr lang="en"/>
              <a:t> </a:t>
            </a:r>
            <a:r>
              <a:rPr lang="en"/>
              <a:t>∧ p</a:t>
            </a:r>
            <a:r>
              <a:rPr baseline="-25000" lang="en"/>
              <a:t>2</a:t>
            </a:r>
            <a:r>
              <a:rPr lang="en"/>
              <a:t> ∧ … ∧ p</a:t>
            </a:r>
            <a:r>
              <a:rPr baseline="-25000" lang="en"/>
              <a:t>n</a:t>
            </a:r>
            <a:r>
              <a:rPr lang="en"/>
              <a:t>⇒</a:t>
            </a:r>
            <a:r>
              <a:rPr lang="en"/>
              <a:t> q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Example: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King(x) ∧ Greedy(x) ⇒ Evil(x)</a:t>
            </a:r>
            <a:br>
              <a:rPr lang="en"/>
            </a:br>
            <a:r>
              <a:rPr lang="en"/>
              <a:t>	King(John)</a:t>
            </a:r>
            <a:br>
              <a:rPr lang="en"/>
            </a:br>
            <a:r>
              <a:rPr lang="en"/>
              <a:t>	Greedy(y)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	</a:t>
            </a:r>
            <a:r>
              <a:rPr lang="en">
                <a:solidFill>
                  <a:srgbClr val="FF0000"/>
                </a:solidFill>
              </a:rPr>
              <a:t>MGU: { x / John,  y / x }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70" name="Google Shape;170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Forward chaining example</a:t>
            </a:r>
            <a:endParaRPr/>
          </a:p>
        </p:txBody>
      </p:sp>
      <p:sp>
        <p:nvSpPr>
          <p:cNvPr id="176" name="Google Shape;176;p30"/>
          <p:cNvSpPr txBox="1"/>
          <p:nvPr>
            <p:ph idx="1" type="body"/>
          </p:nvPr>
        </p:nvSpPr>
        <p:spPr>
          <a:xfrm>
            <a:off x="311700" y="1076275"/>
            <a:ext cx="8520600" cy="39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AutoNum type="arabicPeriod"/>
            </a:pPr>
            <a:r>
              <a:rPr lang="en">
                <a:solidFill>
                  <a:srgbClr val="FF0000"/>
                </a:solidFill>
              </a:rPr>
              <a:t>American(x) ∧ Weapon(y) ∧ Sells(x,y,z) ∧ Hostile(z) ⇒ Criminal(x)</a:t>
            </a:r>
            <a:endParaRPr>
              <a:solidFill>
                <a:srgbClr val="FF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AutoNum type="arabicPeriod"/>
            </a:pPr>
            <a:r>
              <a:rPr lang="en">
                <a:solidFill>
                  <a:srgbClr val="FF0000"/>
                </a:solidFill>
              </a:rPr>
              <a:t>Missile(x) ⇒ Weapon(x)</a:t>
            </a:r>
            <a:endParaRPr>
              <a:solidFill>
                <a:srgbClr val="FF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Missile(m</a:t>
            </a:r>
            <a:r>
              <a:rPr baseline="-25000" lang="en"/>
              <a:t>1</a:t>
            </a:r>
            <a:r>
              <a:rPr lang="en"/>
              <a:t>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Owns(nono, m</a:t>
            </a:r>
            <a:r>
              <a:rPr baseline="-25000" lang="en"/>
              <a:t>1</a:t>
            </a:r>
            <a:r>
              <a:rPr lang="en"/>
              <a:t>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AutoNum type="arabicPeriod"/>
            </a:pPr>
            <a:r>
              <a:rPr lang="en">
                <a:solidFill>
                  <a:srgbClr val="FF0000"/>
                </a:solidFill>
              </a:rPr>
              <a:t>Missile(x) ∧ Owns(nono, x) ⇒ Sells(west, x, nono)</a:t>
            </a:r>
            <a:endParaRPr>
              <a:solidFill>
                <a:srgbClr val="FF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AutoNum type="arabicPeriod"/>
            </a:pPr>
            <a:r>
              <a:rPr lang="en">
                <a:solidFill>
                  <a:srgbClr val="FF0000"/>
                </a:solidFill>
              </a:rPr>
              <a:t>Enemy(x, america) ⇒ Hostile(x)</a:t>
            </a:r>
            <a:endParaRPr>
              <a:solidFill>
                <a:srgbClr val="FF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American(west)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Enemy(nono, america)</a:t>
            </a:r>
            <a:endParaRPr/>
          </a:p>
        </p:txBody>
      </p:sp>
      <p:sp>
        <p:nvSpPr>
          <p:cNvPr id="177" name="Google Shape;177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Forward chaining derivation of Criminal(west)</a:t>
            </a:r>
            <a:endParaRPr/>
          </a:p>
        </p:txBody>
      </p:sp>
      <p:sp>
        <p:nvSpPr>
          <p:cNvPr id="183" name="Google Shape;183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84" name="Google Shape;184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352875"/>
            <a:ext cx="8362950" cy="34671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31"/>
          <p:cNvSpPr txBox="1"/>
          <p:nvPr/>
        </p:nvSpPr>
        <p:spPr>
          <a:xfrm>
            <a:off x="2575450" y="3289475"/>
            <a:ext cx="282000" cy="31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2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86" name="Google Shape;186;p31"/>
          <p:cNvSpPr txBox="1"/>
          <p:nvPr/>
        </p:nvSpPr>
        <p:spPr>
          <a:xfrm>
            <a:off x="4556650" y="3289475"/>
            <a:ext cx="282000" cy="31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5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87" name="Google Shape;187;p31"/>
          <p:cNvSpPr txBox="1"/>
          <p:nvPr/>
        </p:nvSpPr>
        <p:spPr>
          <a:xfrm>
            <a:off x="7299850" y="3289475"/>
            <a:ext cx="282000" cy="31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6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88" name="Google Shape;188;p31"/>
          <p:cNvSpPr txBox="1"/>
          <p:nvPr/>
        </p:nvSpPr>
        <p:spPr>
          <a:xfrm>
            <a:off x="3947050" y="1613075"/>
            <a:ext cx="282000" cy="31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1</a:t>
            </a:r>
            <a:endParaRPr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Review: </a:t>
            </a:r>
            <a:r>
              <a:rPr lang="en"/>
              <a:t>How to do automated inference in FOL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Reduction to propositional inference — previous lecture</a:t>
            </a:r>
            <a:endParaRPr/>
          </a:p>
          <a:p>
            <a:pPr indent="-317500" lvl="0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Models are potentially infinite</a:t>
            </a:r>
            <a:endParaRPr sz="1400"/>
          </a:p>
          <a:p>
            <a:pPr indent="-317500" lvl="0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sz="1400"/>
              <a:t>But any true sentence can be proved in a finite model</a:t>
            </a:r>
            <a:br>
              <a:rPr lang="en" sz="1400"/>
            </a:br>
            <a:endParaRPr sz="14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Horn theories: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Forward chaining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Backward chaining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Resolution theorem proving — next lecture</a:t>
            </a:r>
            <a:endParaRPr/>
          </a:p>
        </p:txBody>
      </p:sp>
      <p:sp>
        <p:nvSpPr>
          <p:cNvPr id="62" name="Google Shape;6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3" name="Google Shape;63;p14"/>
          <p:cNvGrpSpPr/>
          <p:nvPr/>
        </p:nvGrpSpPr>
        <p:grpSpPr>
          <a:xfrm>
            <a:off x="2899300" y="2345250"/>
            <a:ext cx="1548300" cy="853800"/>
            <a:chOff x="3051700" y="2573850"/>
            <a:chExt cx="1548300" cy="853800"/>
          </a:xfrm>
        </p:grpSpPr>
        <p:sp>
          <p:nvSpPr>
            <p:cNvPr id="64" name="Google Shape;64;p14"/>
            <p:cNvSpPr/>
            <p:nvPr/>
          </p:nvSpPr>
          <p:spPr>
            <a:xfrm>
              <a:off x="3051700" y="2573850"/>
              <a:ext cx="353100" cy="853800"/>
            </a:xfrm>
            <a:prstGeom prst="rightBrace">
              <a:avLst>
                <a:gd fmla="val 8333" name="adj1"/>
                <a:gd fmla="val 50000" name="adj2"/>
              </a:avLst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4"/>
            <p:cNvSpPr txBox="1"/>
            <p:nvPr/>
          </p:nvSpPr>
          <p:spPr>
            <a:xfrm>
              <a:off x="3404800" y="2809941"/>
              <a:ext cx="1195200" cy="447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This</a:t>
              </a:r>
              <a:r>
                <a:rPr lang="en"/>
                <a:t> lecture</a:t>
              </a:r>
              <a:endParaRPr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Datalog knowledge bases</a:t>
            </a:r>
            <a:endParaRPr/>
          </a:p>
        </p:txBody>
      </p:sp>
      <p:sp>
        <p:nvSpPr>
          <p:cNvPr id="194" name="Google Shape;194;p32"/>
          <p:cNvSpPr txBox="1"/>
          <p:nvPr>
            <p:ph idx="1" type="body"/>
          </p:nvPr>
        </p:nvSpPr>
        <p:spPr>
          <a:xfrm>
            <a:off x="311700" y="1152475"/>
            <a:ext cx="8520600" cy="364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Datalog: language with first order definite clauses and no function symbols.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Represents the kind of information found in relational databases.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For a Datalog knowledge base, forward chaining is: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Sound: all inferences are valid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Complete: all valid inferences are derivable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Limited to </a:t>
            </a:r>
            <a:r>
              <a:rPr i="1" lang="en"/>
              <a:t>p×n</a:t>
            </a:r>
            <a:r>
              <a:rPr baseline="30000" i="1" lang="en"/>
              <a:t>k</a:t>
            </a:r>
            <a:r>
              <a:rPr lang="en"/>
              <a:t> ground instances (p = # predicates, k = max arity, n = # const)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On the other hand, if we allow function symbols, then forward chaining may never terminate. Entailment is only </a:t>
            </a:r>
            <a:r>
              <a:rPr b="1" lang="en"/>
              <a:t>semi-decidable</a:t>
            </a:r>
            <a:r>
              <a:rPr lang="en"/>
              <a:t>, even when our language is restricted to definite clauses.</a:t>
            </a:r>
            <a:endParaRPr/>
          </a:p>
        </p:txBody>
      </p:sp>
      <p:sp>
        <p:nvSpPr>
          <p:cNvPr id="195" name="Google Shape;195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Inference as constraint satisfaction (NP hard)</a:t>
            </a:r>
            <a:endParaRPr/>
          </a:p>
        </p:txBody>
      </p:sp>
      <p:sp>
        <p:nvSpPr>
          <p:cNvPr id="201" name="Google Shape;201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02" name="Google Shape;202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3725" y="1303725"/>
            <a:ext cx="4023513" cy="3493100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33"/>
          <p:cNvSpPr txBox="1"/>
          <p:nvPr/>
        </p:nvSpPr>
        <p:spPr>
          <a:xfrm>
            <a:off x="4616525" y="1103900"/>
            <a:ext cx="4482900" cy="3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Diff(</a:t>
            </a:r>
            <a:r>
              <a:rPr i="1" lang="en" sz="1800"/>
              <a:t>wa,nt</a:t>
            </a:r>
            <a:r>
              <a:rPr lang="en" sz="1800"/>
              <a:t>) ∧ Diff(</a:t>
            </a:r>
            <a:r>
              <a:rPr i="1" lang="en" sz="1800"/>
              <a:t>wa,sa</a:t>
            </a:r>
            <a:r>
              <a:rPr lang="en" sz="1800"/>
              <a:t>) ∧ Diff(</a:t>
            </a:r>
            <a:r>
              <a:rPr i="1" lang="en" sz="1800"/>
              <a:t>nt,q</a:t>
            </a:r>
            <a:r>
              <a:rPr lang="en" sz="1800"/>
              <a:t>) ∧</a:t>
            </a:r>
            <a:br>
              <a:rPr lang="en" sz="1800"/>
            </a:br>
            <a:r>
              <a:rPr lang="en" sz="1800"/>
              <a:t>  Diff(</a:t>
            </a:r>
            <a:r>
              <a:rPr i="1" lang="en" sz="1800"/>
              <a:t>nt,sa</a:t>
            </a:r>
            <a:r>
              <a:rPr lang="en" sz="1800"/>
              <a:t>) ∧ Diff(</a:t>
            </a:r>
            <a:r>
              <a:rPr i="1" lang="en" sz="1800"/>
              <a:t>q,nsw</a:t>
            </a:r>
            <a:r>
              <a:rPr lang="en" sz="1800"/>
              <a:t>) ∧ Diff(</a:t>
            </a:r>
            <a:r>
              <a:rPr i="1" lang="en" sz="1800"/>
              <a:t>q,sa</a:t>
            </a:r>
            <a:r>
              <a:rPr lang="en" sz="1800"/>
              <a:t>) ∧</a:t>
            </a:r>
            <a:br>
              <a:rPr lang="en" sz="1800"/>
            </a:br>
            <a:r>
              <a:rPr lang="en" sz="1800"/>
              <a:t>  Diff(</a:t>
            </a:r>
            <a:r>
              <a:rPr i="1" lang="en" sz="1800"/>
              <a:t>nsw,v</a:t>
            </a:r>
            <a:r>
              <a:rPr lang="en" sz="1800"/>
              <a:t>)</a:t>
            </a:r>
            <a:r>
              <a:rPr lang="en" sz="1800">
                <a:solidFill>
                  <a:schemeClr val="dk1"/>
                </a:solidFill>
              </a:rPr>
              <a:t>∧ Diff(</a:t>
            </a:r>
            <a:r>
              <a:rPr i="1" lang="en" sz="1800">
                <a:solidFill>
                  <a:schemeClr val="dk1"/>
                </a:solidFill>
              </a:rPr>
              <a:t>nsw,sa</a:t>
            </a:r>
            <a:r>
              <a:rPr lang="en" sz="1800">
                <a:solidFill>
                  <a:schemeClr val="dk1"/>
                </a:solidFill>
              </a:rPr>
              <a:t>) ∧ Diff(</a:t>
            </a:r>
            <a:r>
              <a:rPr i="1" lang="en" sz="1800">
                <a:solidFill>
                  <a:schemeClr val="dk1"/>
                </a:solidFill>
              </a:rPr>
              <a:t>v,sa</a:t>
            </a:r>
            <a:r>
              <a:rPr lang="en" sz="1800">
                <a:solidFill>
                  <a:schemeClr val="dk1"/>
                </a:solidFill>
              </a:rPr>
              <a:t>)</a:t>
            </a:r>
            <a:br>
              <a:rPr lang="en" sz="1800">
                <a:solidFill>
                  <a:schemeClr val="dk1"/>
                </a:solidFill>
              </a:rPr>
            </a:br>
            <a:r>
              <a:rPr lang="en" sz="1800">
                <a:solidFill>
                  <a:schemeClr val="dk1"/>
                </a:solidFill>
              </a:rPr>
              <a:t>       ⇒ Colorable()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Diff(red,blue)		Diff(blue,red)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Diff(red,green)	Diff(green,red)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Diff(blue,green)	Diff(green,blue)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800">
                <a:solidFill>
                  <a:schemeClr val="dk1"/>
                </a:solidFill>
              </a:rPr>
              <a:t>Since CSPs include 3-SAT as a special case, we see that matching a definite clause against a set of facts is NP-hard.</a:t>
            </a:r>
            <a:endParaRPr i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Making forward chaining more efficient (1)</a:t>
            </a:r>
            <a:endParaRPr/>
          </a:p>
        </p:txBody>
      </p:sp>
      <p:sp>
        <p:nvSpPr>
          <p:cNvPr id="209" name="Google Shape;209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 each iteration </a:t>
            </a:r>
            <a:r>
              <a:rPr i="1" lang="en"/>
              <a:t>i</a:t>
            </a:r>
            <a:r>
              <a:rPr lang="en"/>
              <a:t> of the forward chaining algorithm, every new fact must be derived from at least one new fact that was derived on iteration </a:t>
            </a:r>
            <a:r>
              <a:rPr i="1" lang="en"/>
              <a:t>i-1</a:t>
            </a:r>
            <a:r>
              <a:rPr lang="en"/>
              <a:t>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(Why?)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Therefore, we need only consider rules that mention at least one fact derived at step </a:t>
            </a:r>
            <a:r>
              <a:rPr i="1" lang="en"/>
              <a:t>i</a:t>
            </a:r>
            <a:r>
              <a:rPr lang="en"/>
              <a:t>-1.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If there are many rules, we can use indexing to efficiently locate the relevant ones.</a:t>
            </a:r>
            <a:endParaRPr/>
          </a:p>
        </p:txBody>
      </p:sp>
      <p:sp>
        <p:nvSpPr>
          <p:cNvPr id="210" name="Google Shape;210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Making forward chaining more efficient (2)</a:t>
            </a:r>
            <a:endParaRPr/>
          </a:p>
        </p:txBody>
      </p:sp>
      <p:sp>
        <p:nvSpPr>
          <p:cNvPr id="216" name="Google Shape;216;p35"/>
          <p:cNvSpPr txBox="1"/>
          <p:nvPr>
            <p:ph idx="1" type="body"/>
          </p:nvPr>
        </p:nvSpPr>
        <p:spPr>
          <a:xfrm>
            <a:off x="311700" y="1152475"/>
            <a:ext cx="8520600" cy="378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Rules with many antecedents may not fully match on iteration </a:t>
            </a:r>
            <a:r>
              <a:rPr i="1" lang="en"/>
              <a:t>i</a:t>
            </a:r>
            <a:r>
              <a:rPr lang="en"/>
              <a:t>, but after more inference is done, they could fully match later.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Instead of recomputing matches from scratch on each iteration, cache the results of partial matches and incrementally update them on each iteration.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</a:t>
            </a:r>
            <a:r>
              <a:rPr b="1" lang="en"/>
              <a:t>rete</a:t>
            </a:r>
            <a:r>
              <a:rPr lang="en"/>
              <a:t> algorithm used in the O</a:t>
            </a:r>
            <a:r>
              <a:rPr lang="en" sz="1400"/>
              <a:t>PS</a:t>
            </a:r>
            <a:r>
              <a:rPr lang="en"/>
              <a:t>-5 production system language works this way.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Cognitive architectures such as ACT and S</a:t>
            </a:r>
            <a:r>
              <a:rPr lang="en" sz="1400"/>
              <a:t>OAR</a:t>
            </a:r>
            <a:r>
              <a:rPr lang="en"/>
              <a:t> tend to have many rules and only small numbers of facts.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production systems have tens of millions of rules but can run in real time thanks to efficient matching.</a:t>
            </a:r>
            <a:endParaRPr/>
          </a:p>
        </p:txBody>
      </p:sp>
      <p:sp>
        <p:nvSpPr>
          <p:cNvPr id="217" name="Google Shape;217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Making forward chaining efficient (3)</a:t>
            </a:r>
            <a:endParaRPr/>
          </a:p>
        </p:txBody>
      </p:sp>
      <p:sp>
        <p:nvSpPr>
          <p:cNvPr id="223" name="Google Shape;223;p36"/>
          <p:cNvSpPr txBox="1"/>
          <p:nvPr>
            <p:ph idx="1" type="body"/>
          </p:nvPr>
        </p:nvSpPr>
        <p:spPr>
          <a:xfrm>
            <a:off x="311700" y="1152475"/>
            <a:ext cx="8520600" cy="37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tricks to ensure that only variable bindings relevant to the goal are considered by the inference algorithm.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Example: if we want to know if Criminal(west) is true, modify the inference rule by including a reference to a “magic” set: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Magic(</a:t>
            </a:r>
            <a:r>
              <a:rPr i="1" lang="en"/>
              <a:t>x</a:t>
            </a:r>
            <a:r>
              <a:rPr lang="en"/>
              <a:t>) </a:t>
            </a:r>
            <a:r>
              <a:rPr lang="en">
                <a:solidFill>
                  <a:schemeClr val="dk1"/>
                </a:solidFill>
              </a:rPr>
              <a:t>∧</a:t>
            </a:r>
            <a:r>
              <a:rPr lang="en"/>
              <a:t> American(</a:t>
            </a:r>
            <a:r>
              <a:rPr i="1" lang="en"/>
              <a:t>x</a:t>
            </a:r>
            <a:r>
              <a:rPr lang="en"/>
              <a:t>) </a:t>
            </a:r>
            <a:r>
              <a:rPr lang="en">
                <a:solidFill>
                  <a:schemeClr val="dk1"/>
                </a:solidFill>
              </a:rPr>
              <a:t>∧</a:t>
            </a:r>
            <a:r>
              <a:rPr lang="en"/>
              <a:t> Weapon(</a:t>
            </a:r>
            <a:r>
              <a:rPr i="1" lang="en"/>
              <a:t>y</a:t>
            </a:r>
            <a:r>
              <a:rPr lang="en"/>
              <a:t>) </a:t>
            </a:r>
            <a:r>
              <a:rPr lang="en">
                <a:solidFill>
                  <a:schemeClr val="dk1"/>
                </a:solidFill>
              </a:rPr>
              <a:t>∧</a:t>
            </a:r>
            <a:r>
              <a:rPr lang="en"/>
              <a:t> Sells(</a:t>
            </a:r>
            <a:r>
              <a:rPr i="1" lang="en"/>
              <a:t>x,y,z) </a:t>
            </a:r>
            <a:r>
              <a:rPr lang="en">
                <a:solidFill>
                  <a:schemeClr val="dk1"/>
                </a:solidFill>
              </a:rPr>
              <a:t>∧</a:t>
            </a:r>
            <a:r>
              <a:rPr lang="en"/>
              <a:t> Hostile(z) </a:t>
            </a:r>
            <a:r>
              <a:rPr lang="en">
                <a:solidFill>
                  <a:schemeClr val="dk1"/>
                </a:solidFill>
              </a:rPr>
              <a:t>⇒</a:t>
            </a:r>
            <a:r>
              <a:rPr lang="en"/>
              <a:t> Criminal(</a:t>
            </a:r>
            <a:r>
              <a:rPr i="1" lang="en"/>
              <a:t>x)</a:t>
            </a:r>
            <a:endParaRPr i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Then add:  Magic(west)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Now the rule is blocked from proving that anyone else is a criminal.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Finding optimal magic sets is NP-hard, but heuristics exist.</a:t>
            </a:r>
            <a:endParaRPr/>
          </a:p>
        </p:txBody>
      </p:sp>
      <p:sp>
        <p:nvSpPr>
          <p:cNvPr id="224" name="Google Shape;224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Backward Chaining</a:t>
            </a:r>
            <a:endParaRPr/>
          </a:p>
        </p:txBody>
      </p:sp>
      <p:sp>
        <p:nvSpPr>
          <p:cNvPr id="230" name="Google Shape;230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Backward chaining algorithm</a:t>
            </a:r>
            <a:endParaRPr/>
          </a:p>
        </p:txBody>
      </p:sp>
      <p:sp>
        <p:nvSpPr>
          <p:cNvPr id="236" name="Google Shape;236;p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7" name="Google Shape;237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Depth first search: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Find rules that prove the goal.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For each such rule, try to recursively prove each LHS clause.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Propagate variable substitutions at each step.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f</a:t>
            </a:r>
            <a:r>
              <a:rPr b="1" lang="en"/>
              <a:t>unction</a:t>
            </a:r>
            <a:r>
              <a:rPr lang="en"/>
              <a:t> B</a:t>
            </a:r>
            <a:r>
              <a:rPr lang="en" sz="1400"/>
              <a:t>ACKWARD</a:t>
            </a:r>
            <a:r>
              <a:rPr lang="en"/>
              <a:t>-C</a:t>
            </a:r>
            <a:r>
              <a:rPr lang="en" sz="1400"/>
              <a:t>HAINING</a:t>
            </a:r>
            <a:r>
              <a:rPr lang="en"/>
              <a:t>(</a:t>
            </a:r>
            <a:r>
              <a:rPr i="1" lang="en"/>
              <a:t>KB</a:t>
            </a:r>
            <a:r>
              <a:rPr lang="en"/>
              <a:t>, </a:t>
            </a:r>
            <a:r>
              <a:rPr i="1" lang="en"/>
              <a:t>query</a:t>
            </a:r>
            <a:r>
              <a:rPr lang="en"/>
              <a:t>) </a:t>
            </a:r>
            <a:r>
              <a:rPr b="1" lang="en"/>
              <a:t>returns a </a:t>
            </a:r>
            <a:r>
              <a:rPr lang="en"/>
              <a:t>generator of substitutions</a:t>
            </a:r>
            <a:br>
              <a:rPr lang="en"/>
            </a:br>
            <a:r>
              <a:rPr lang="en"/>
              <a:t>    </a:t>
            </a:r>
            <a:r>
              <a:rPr b="1" lang="en"/>
              <a:t>r</a:t>
            </a:r>
            <a:r>
              <a:rPr b="1" lang="en"/>
              <a:t>eturn</a:t>
            </a:r>
            <a:r>
              <a:rPr lang="en"/>
              <a:t> </a:t>
            </a:r>
            <a:r>
              <a:rPr lang="en"/>
              <a:t>T</a:t>
            </a:r>
            <a:r>
              <a:rPr lang="en" sz="1400"/>
              <a:t>RY</a:t>
            </a:r>
            <a:r>
              <a:rPr lang="en"/>
              <a:t>-A</a:t>
            </a:r>
            <a:r>
              <a:rPr lang="en" sz="1400"/>
              <a:t>LL</a:t>
            </a:r>
            <a:r>
              <a:rPr lang="en"/>
              <a:t>-R</a:t>
            </a:r>
            <a:r>
              <a:rPr lang="en" sz="1400"/>
              <a:t>ULES</a:t>
            </a:r>
            <a:r>
              <a:rPr lang="en"/>
              <a:t>(</a:t>
            </a:r>
            <a:r>
              <a:rPr i="1" lang="en"/>
              <a:t>KB</a:t>
            </a:r>
            <a:r>
              <a:rPr lang="en"/>
              <a:t>, </a:t>
            </a:r>
            <a:r>
              <a:rPr i="1" lang="en"/>
              <a:t>query</a:t>
            </a:r>
            <a:r>
              <a:rPr lang="en"/>
              <a:t>, </a:t>
            </a:r>
            <a:r>
              <a:rPr i="1" lang="en"/>
              <a:t>{ }</a:t>
            </a:r>
            <a:r>
              <a:rPr lang="en"/>
              <a:t>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/>
              <a:t>generator</a:t>
            </a:r>
            <a:r>
              <a:rPr lang="en"/>
              <a:t> T</a:t>
            </a:r>
            <a:r>
              <a:rPr lang="en" sz="1400"/>
              <a:t>RY</a:t>
            </a:r>
            <a:r>
              <a:rPr lang="en"/>
              <a:t>-A</a:t>
            </a:r>
            <a:r>
              <a:rPr lang="en" sz="1400"/>
              <a:t>LL-</a:t>
            </a:r>
            <a:r>
              <a:rPr lang="en"/>
              <a:t>R</a:t>
            </a:r>
            <a:r>
              <a:rPr lang="en" sz="1400"/>
              <a:t>ULES</a:t>
            </a:r>
            <a:r>
              <a:rPr lang="en"/>
              <a:t>(</a:t>
            </a:r>
            <a:r>
              <a:rPr i="1" lang="en"/>
              <a:t>KB</a:t>
            </a:r>
            <a:r>
              <a:rPr lang="en"/>
              <a:t>, </a:t>
            </a:r>
            <a:r>
              <a:rPr i="1" lang="en"/>
              <a:t>goal</a:t>
            </a:r>
            <a:r>
              <a:rPr lang="en"/>
              <a:t>, </a:t>
            </a:r>
            <a:r>
              <a:rPr i="1" lang="en"/>
              <a:t>θ</a:t>
            </a:r>
            <a:r>
              <a:rPr lang="en"/>
              <a:t>) </a:t>
            </a:r>
            <a:r>
              <a:rPr b="1" lang="en"/>
              <a:t>yields</a:t>
            </a:r>
            <a:r>
              <a:rPr lang="en"/>
              <a:t> a substitution</a:t>
            </a:r>
            <a:br>
              <a:rPr lang="en"/>
            </a:br>
            <a:r>
              <a:rPr lang="en"/>
              <a:t>    </a:t>
            </a:r>
            <a:r>
              <a:rPr b="1" lang="en"/>
              <a:t>f</a:t>
            </a:r>
            <a:r>
              <a:rPr b="1" lang="en"/>
              <a:t>or each</a:t>
            </a:r>
            <a:r>
              <a:rPr lang="en"/>
              <a:t> rule (</a:t>
            </a:r>
            <a:r>
              <a:rPr i="1" lang="en"/>
              <a:t>lhs</a:t>
            </a:r>
            <a:r>
              <a:rPr lang="en"/>
              <a:t> ⇒ </a:t>
            </a:r>
            <a:r>
              <a:rPr i="1" lang="en"/>
              <a:t>rhs</a:t>
            </a:r>
            <a:r>
              <a:rPr lang="en"/>
              <a:t>) in F</a:t>
            </a:r>
            <a:r>
              <a:rPr lang="en" sz="1400"/>
              <a:t>ETCH</a:t>
            </a:r>
            <a:r>
              <a:rPr lang="en"/>
              <a:t>-R</a:t>
            </a:r>
            <a:r>
              <a:rPr lang="en" sz="1400"/>
              <a:t>ULES</a:t>
            </a:r>
            <a:r>
              <a:rPr lang="en"/>
              <a:t>-F</a:t>
            </a:r>
            <a:r>
              <a:rPr lang="en" sz="1400"/>
              <a:t>OR</a:t>
            </a:r>
            <a:r>
              <a:rPr lang="en"/>
              <a:t>-G</a:t>
            </a:r>
            <a:r>
              <a:rPr lang="en" sz="1400"/>
              <a:t>OAL</a:t>
            </a:r>
            <a:r>
              <a:rPr lang="en"/>
              <a:t>(</a:t>
            </a:r>
            <a:r>
              <a:rPr i="1" lang="en"/>
              <a:t>KB, goal</a:t>
            </a:r>
            <a:r>
              <a:rPr lang="en"/>
              <a:t>) </a:t>
            </a:r>
            <a:r>
              <a:rPr b="1" lang="en"/>
              <a:t>do</a:t>
            </a:r>
            <a:br>
              <a:rPr b="1" lang="en"/>
            </a:br>
            <a:r>
              <a:rPr b="1" lang="en"/>
              <a:t>        </a:t>
            </a:r>
            <a:r>
              <a:rPr lang="en"/>
              <a:t>(s_</a:t>
            </a:r>
            <a:r>
              <a:rPr i="1" lang="en"/>
              <a:t>lhs,</a:t>
            </a:r>
            <a:r>
              <a:rPr lang="en"/>
              <a:t> s_</a:t>
            </a:r>
            <a:r>
              <a:rPr i="1" lang="en"/>
              <a:t>rhs</a:t>
            </a:r>
            <a:r>
              <a:rPr lang="en"/>
              <a:t>) ← S</a:t>
            </a:r>
            <a:r>
              <a:rPr lang="en" sz="1400"/>
              <a:t>TANDARDIZE</a:t>
            </a:r>
            <a:r>
              <a:rPr lang="en"/>
              <a:t>-V</a:t>
            </a:r>
            <a:r>
              <a:rPr lang="en" sz="1400"/>
              <a:t>ARIABLES</a:t>
            </a:r>
            <a:r>
              <a:rPr lang="en"/>
              <a:t>(lhs,rhs)</a:t>
            </a:r>
            <a:br>
              <a:rPr lang="en"/>
            </a:br>
            <a:r>
              <a:rPr lang="en"/>
              <a:t>        </a:t>
            </a:r>
            <a:r>
              <a:rPr b="1" lang="en"/>
              <a:t>for each </a:t>
            </a:r>
            <a:r>
              <a:rPr i="1" lang="en"/>
              <a:t>θ</a:t>
            </a:r>
            <a:r>
              <a:rPr lang="en"/>
              <a:t>’ </a:t>
            </a:r>
            <a:r>
              <a:rPr b="1" lang="en"/>
              <a:t>in</a:t>
            </a:r>
            <a:r>
              <a:rPr lang="en"/>
              <a:t> P</a:t>
            </a:r>
            <a:r>
              <a:rPr lang="en" sz="1400"/>
              <a:t>ROVE</a:t>
            </a:r>
            <a:r>
              <a:rPr lang="en"/>
              <a:t>-A</a:t>
            </a:r>
            <a:r>
              <a:rPr lang="en" sz="1400"/>
              <a:t>LL</a:t>
            </a:r>
            <a:r>
              <a:rPr lang="en"/>
              <a:t>-T</a:t>
            </a:r>
            <a:r>
              <a:rPr lang="en" sz="1400"/>
              <a:t>ERMS</a:t>
            </a:r>
            <a:r>
              <a:rPr lang="en"/>
              <a:t>(</a:t>
            </a:r>
            <a:r>
              <a:rPr i="1" lang="en"/>
              <a:t>KB</a:t>
            </a:r>
            <a:r>
              <a:rPr lang="en"/>
              <a:t>, s_</a:t>
            </a:r>
            <a:r>
              <a:rPr i="1" lang="en"/>
              <a:t>lhs, </a:t>
            </a:r>
            <a:r>
              <a:rPr lang="en"/>
              <a:t>UNIFY(s_</a:t>
            </a:r>
            <a:r>
              <a:rPr i="1" lang="en"/>
              <a:t>rhs, goal, θ)</a:t>
            </a:r>
            <a:r>
              <a:rPr lang="en"/>
              <a:t> </a:t>
            </a:r>
            <a:r>
              <a:rPr b="1" lang="en"/>
              <a:t>do</a:t>
            </a:r>
            <a:br>
              <a:rPr b="1" lang="en"/>
            </a:br>
            <a:r>
              <a:rPr b="1" lang="en"/>
              <a:t>            yield </a:t>
            </a:r>
            <a:r>
              <a:rPr i="1" lang="en"/>
              <a:t>θ</a:t>
            </a:r>
            <a:r>
              <a:rPr lang="en"/>
              <a:t>’</a:t>
            </a:r>
            <a:endParaRPr/>
          </a:p>
        </p:txBody>
      </p:sp>
      <p:sp>
        <p:nvSpPr>
          <p:cNvPr id="244" name="Google Shape;244;p3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"/>
              <a:t>generator</a:t>
            </a:r>
            <a:r>
              <a:rPr lang="en"/>
              <a:t> P</a:t>
            </a:r>
            <a:r>
              <a:rPr lang="en" sz="1400"/>
              <a:t>ROVE</a:t>
            </a:r>
            <a:r>
              <a:rPr lang="en"/>
              <a:t>-A</a:t>
            </a:r>
            <a:r>
              <a:rPr lang="en" sz="1400"/>
              <a:t>LL</a:t>
            </a:r>
            <a:r>
              <a:rPr lang="en"/>
              <a:t>-T</a:t>
            </a:r>
            <a:r>
              <a:rPr lang="en" sz="1400"/>
              <a:t>ERMS</a:t>
            </a:r>
            <a:r>
              <a:rPr lang="en"/>
              <a:t>(</a:t>
            </a:r>
            <a:r>
              <a:rPr i="1" lang="en"/>
              <a:t>KB</a:t>
            </a:r>
            <a:r>
              <a:rPr lang="en"/>
              <a:t>, </a:t>
            </a:r>
            <a:r>
              <a:rPr i="1" lang="en"/>
              <a:t>terms, θ</a:t>
            </a:r>
            <a:r>
              <a:rPr lang="en"/>
              <a:t>) </a:t>
            </a:r>
            <a:r>
              <a:rPr b="1" lang="en"/>
              <a:t>yields</a:t>
            </a:r>
            <a:r>
              <a:rPr lang="en"/>
              <a:t> a substitution</a:t>
            </a:r>
            <a:br>
              <a:rPr lang="en"/>
            </a:br>
            <a:r>
              <a:rPr lang="en"/>
              <a:t>    </a:t>
            </a:r>
            <a:r>
              <a:rPr b="1" lang="en"/>
              <a:t>if</a:t>
            </a:r>
            <a:r>
              <a:rPr b="1" i="1" lang="en"/>
              <a:t> </a:t>
            </a:r>
            <a:r>
              <a:rPr i="1" lang="en"/>
              <a:t>θ</a:t>
            </a:r>
            <a:r>
              <a:rPr lang="en"/>
              <a:t> = failure </a:t>
            </a:r>
            <a:r>
              <a:rPr b="1" lang="en"/>
              <a:t>then return</a:t>
            </a:r>
            <a:br>
              <a:rPr lang="en"/>
            </a:br>
            <a:r>
              <a:rPr lang="en"/>
              <a:t>    </a:t>
            </a:r>
            <a:r>
              <a:rPr b="1" lang="en"/>
              <a:t>else if</a:t>
            </a:r>
            <a:r>
              <a:rPr lang="en"/>
              <a:t> L</a:t>
            </a:r>
            <a:r>
              <a:rPr lang="en" sz="1400"/>
              <a:t>ENGTH</a:t>
            </a:r>
            <a:r>
              <a:rPr lang="en"/>
              <a:t>(</a:t>
            </a:r>
            <a:r>
              <a:rPr i="1" lang="en"/>
              <a:t>terms</a:t>
            </a:r>
            <a:r>
              <a:rPr lang="en"/>
              <a:t>) = 0 </a:t>
            </a:r>
            <a:r>
              <a:rPr b="1" lang="en"/>
              <a:t>then yield</a:t>
            </a:r>
            <a:r>
              <a:rPr lang="en"/>
              <a:t> </a:t>
            </a:r>
            <a:r>
              <a:rPr i="1" lang="en"/>
              <a:t>θ</a:t>
            </a:r>
            <a:br>
              <a:rPr lang="en"/>
            </a:br>
            <a:r>
              <a:rPr lang="en"/>
              <a:t>    </a:t>
            </a:r>
            <a:r>
              <a:rPr b="1" lang="en"/>
              <a:t>else do</a:t>
            </a:r>
            <a:br>
              <a:rPr lang="en"/>
            </a:br>
            <a:r>
              <a:rPr lang="en"/>
              <a:t>        </a:t>
            </a:r>
            <a:r>
              <a:rPr i="1" lang="en"/>
              <a:t>first_term, rest_terms ←</a:t>
            </a:r>
            <a:r>
              <a:rPr lang="en"/>
              <a:t> F</a:t>
            </a:r>
            <a:r>
              <a:rPr lang="en" sz="1400"/>
              <a:t>IRST</a:t>
            </a:r>
            <a:r>
              <a:rPr lang="en"/>
              <a:t>(</a:t>
            </a:r>
            <a:r>
              <a:rPr i="1" lang="en"/>
              <a:t>terms</a:t>
            </a:r>
            <a:r>
              <a:rPr lang="en"/>
              <a:t>), R</a:t>
            </a:r>
            <a:r>
              <a:rPr lang="en" sz="1400"/>
              <a:t>EST</a:t>
            </a:r>
            <a:r>
              <a:rPr lang="en"/>
              <a:t>(</a:t>
            </a:r>
            <a:r>
              <a:rPr i="1" lang="en"/>
              <a:t>terms</a:t>
            </a:r>
            <a:r>
              <a:rPr lang="en"/>
              <a:t>)</a:t>
            </a:r>
            <a:br>
              <a:rPr lang="en"/>
            </a:br>
            <a:r>
              <a:rPr lang="en"/>
              <a:t>        </a:t>
            </a:r>
            <a:r>
              <a:rPr b="1" lang="en"/>
              <a:t>for each</a:t>
            </a:r>
            <a:r>
              <a:rPr lang="en"/>
              <a:t> </a:t>
            </a:r>
            <a:r>
              <a:rPr i="1" lang="en"/>
              <a:t>θ</a:t>
            </a:r>
            <a:r>
              <a:rPr lang="en"/>
              <a:t>’ </a:t>
            </a:r>
            <a:r>
              <a:rPr b="1" lang="en"/>
              <a:t>in</a:t>
            </a:r>
            <a:r>
              <a:rPr lang="en"/>
              <a:t> T</a:t>
            </a:r>
            <a:r>
              <a:rPr lang="en" sz="1400"/>
              <a:t>RY</a:t>
            </a:r>
            <a:r>
              <a:rPr lang="en"/>
              <a:t>-A</a:t>
            </a:r>
            <a:r>
              <a:rPr lang="en" sz="1400"/>
              <a:t>LL</a:t>
            </a:r>
            <a:r>
              <a:rPr lang="en"/>
              <a:t>-R</a:t>
            </a:r>
            <a:r>
              <a:rPr lang="en" sz="1400"/>
              <a:t>ULES</a:t>
            </a:r>
            <a:r>
              <a:rPr lang="en"/>
              <a:t>(</a:t>
            </a:r>
            <a:r>
              <a:rPr i="1" lang="en"/>
              <a:t>KB</a:t>
            </a:r>
            <a:r>
              <a:rPr lang="en"/>
              <a:t>, S</a:t>
            </a:r>
            <a:r>
              <a:rPr lang="en" sz="1400"/>
              <a:t>UBST</a:t>
            </a:r>
            <a:r>
              <a:rPr lang="en"/>
              <a:t>(</a:t>
            </a:r>
            <a:r>
              <a:rPr i="1" lang="en"/>
              <a:t>θ, first_term), θ</a:t>
            </a:r>
            <a:r>
              <a:rPr lang="en"/>
              <a:t>) </a:t>
            </a:r>
            <a:r>
              <a:rPr b="1" lang="en"/>
              <a:t>do</a:t>
            </a:r>
            <a:br>
              <a:rPr b="1" lang="en"/>
            </a:br>
            <a:r>
              <a:rPr b="1" lang="en"/>
              <a:t>            for each </a:t>
            </a:r>
            <a:r>
              <a:rPr i="1" lang="en"/>
              <a:t>θ</a:t>
            </a:r>
            <a:r>
              <a:rPr lang="en"/>
              <a:t>’’ </a:t>
            </a:r>
            <a:r>
              <a:rPr b="1" lang="en"/>
              <a:t>in</a:t>
            </a:r>
            <a:r>
              <a:rPr lang="en"/>
              <a:t> P</a:t>
            </a:r>
            <a:r>
              <a:rPr lang="en" sz="1400"/>
              <a:t>ROVE</a:t>
            </a:r>
            <a:r>
              <a:rPr lang="en"/>
              <a:t>-A</a:t>
            </a:r>
            <a:r>
              <a:rPr lang="en" sz="1400"/>
              <a:t>LL</a:t>
            </a:r>
            <a:r>
              <a:rPr lang="en"/>
              <a:t>-T</a:t>
            </a:r>
            <a:r>
              <a:rPr lang="en" sz="1400"/>
              <a:t>ERMS</a:t>
            </a:r>
            <a:r>
              <a:rPr lang="en"/>
              <a:t>(</a:t>
            </a:r>
            <a:r>
              <a:rPr i="1" lang="en"/>
              <a:t>KB</a:t>
            </a:r>
            <a:r>
              <a:rPr lang="en"/>
              <a:t>, </a:t>
            </a:r>
            <a:r>
              <a:rPr i="1" lang="en"/>
              <a:t>rest_terms</a:t>
            </a:r>
            <a:r>
              <a:rPr lang="en"/>
              <a:t>, </a:t>
            </a:r>
            <a:r>
              <a:rPr i="1" lang="en"/>
              <a:t>θ</a:t>
            </a:r>
            <a:r>
              <a:rPr lang="en"/>
              <a:t>’) </a:t>
            </a:r>
            <a:r>
              <a:rPr b="1" lang="en"/>
              <a:t>do</a:t>
            </a:r>
            <a:br>
              <a:rPr b="1" lang="en"/>
            </a:br>
            <a:r>
              <a:rPr b="1" lang="en"/>
              <a:t>                yield</a:t>
            </a:r>
            <a:r>
              <a:rPr lang="en"/>
              <a:t> </a:t>
            </a:r>
            <a:r>
              <a:rPr i="1" lang="en"/>
              <a:t>θ</a:t>
            </a:r>
            <a:r>
              <a:rPr lang="en"/>
              <a:t>’’</a:t>
            </a:r>
            <a:endParaRPr/>
          </a:p>
        </p:txBody>
      </p:sp>
      <p:sp>
        <p:nvSpPr>
          <p:cNvPr id="251" name="Google Shape;251;p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Backward chaining proof of Criminal(west)</a:t>
            </a:r>
            <a:endParaRPr/>
          </a:p>
        </p:txBody>
      </p:sp>
      <p:sp>
        <p:nvSpPr>
          <p:cNvPr id="257" name="Google Shape;257;p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58" name="Google Shape;258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3225" y="1486475"/>
            <a:ext cx="7234509" cy="330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Review: propositional Modus Ponens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	</a:t>
            </a:r>
            <a:r>
              <a:rPr lang="en"/>
              <a:t>α</a:t>
            </a:r>
            <a:r>
              <a:rPr lang="en"/>
              <a:t> ⇒ </a:t>
            </a:r>
            <a:r>
              <a:rPr lang="en"/>
              <a:t>β</a:t>
            </a:r>
            <a:r>
              <a:rPr lang="en"/>
              <a:t>   ,   α</a:t>
            </a:r>
            <a:br>
              <a:rPr lang="en"/>
            </a:br>
            <a:r>
              <a:rPr lang="en"/>
              <a:t>              -----------------</a:t>
            </a:r>
            <a:br>
              <a:rPr lang="en"/>
            </a:br>
            <a:r>
              <a:rPr lang="en"/>
              <a:t>                         β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Here, α and β can be any propositional formula.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What happens when we add variables?</a:t>
            </a:r>
            <a:endParaRPr/>
          </a:p>
        </p:txBody>
      </p:sp>
      <p:sp>
        <p:nvSpPr>
          <p:cNvPr id="72" name="Google Shape;7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 and cons of backward chaining</a:t>
            </a:r>
            <a:endParaRPr/>
          </a:p>
        </p:txBody>
      </p:sp>
      <p:sp>
        <p:nvSpPr>
          <p:cNvPr id="264" name="Google Shape;264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Pros: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Focuses attention on rules relevant to the goal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Space linear in the size of the proof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Cons: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May try to establish the same goal repeatedly (tree search)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Not complete due to possibility of infinite recursion</a:t>
            </a:r>
            <a:endParaRPr/>
          </a:p>
        </p:txBody>
      </p:sp>
      <p:sp>
        <p:nvSpPr>
          <p:cNvPr id="265" name="Google Shape;265;p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Logic programming</a:t>
            </a:r>
            <a:endParaRPr/>
          </a:p>
        </p:txBody>
      </p:sp>
      <p:sp>
        <p:nvSpPr>
          <p:cNvPr id="271" name="Google Shape;271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Can we use logic as the basis of a programming language?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Pattern matching is a powerful primitive.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Languages like Perl provide regular expression matching.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Logic programming languages use unification.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Depth-first search with automatic backtracking is handy </a:t>
            </a:r>
            <a:r>
              <a:rPr i="1" lang="en"/>
              <a:t>for some problems</a:t>
            </a:r>
            <a:r>
              <a:rPr lang="en"/>
              <a:t>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Prolog is the most common logic programming language.</a:t>
            </a:r>
            <a:endParaRPr/>
          </a:p>
        </p:txBody>
      </p:sp>
      <p:sp>
        <p:nvSpPr>
          <p:cNvPr id="272" name="Google Shape;272;p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Prolog differs from pure logic</a:t>
            </a:r>
            <a:endParaRPr/>
          </a:p>
        </p:txBody>
      </p:sp>
      <p:sp>
        <p:nvSpPr>
          <p:cNvPr id="278" name="Google Shape;278;p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Database semantics used for equality and negation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Built-in arithmetic functions; don’t need Peano’s axioms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Side effects, e.g., for i/o, or for updating the KB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 </a:t>
            </a:r>
            <a:r>
              <a:rPr b="1" lang="en"/>
              <a:t>occur check</a:t>
            </a:r>
            <a:r>
              <a:rPr b="1" i="1" lang="en"/>
              <a:t>, </a:t>
            </a:r>
            <a:r>
              <a:rPr lang="en"/>
              <a:t>so inference is unsound (but quick)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Depth-first backward chaining with no checks for infinite recursion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Rule order matters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Programmer has some control of backtracking via </a:t>
            </a:r>
            <a:r>
              <a:rPr b="1" lang="en"/>
              <a:t>cut</a:t>
            </a:r>
            <a:r>
              <a:rPr lang="en"/>
              <a:t> operator</a:t>
            </a:r>
            <a:endParaRPr/>
          </a:p>
        </p:txBody>
      </p:sp>
      <p:sp>
        <p:nvSpPr>
          <p:cNvPr id="279" name="Google Shape;279;p4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Prolog syntax</a:t>
            </a:r>
            <a:endParaRPr/>
          </a:p>
        </p:txBody>
      </p:sp>
      <p:sp>
        <p:nvSpPr>
          <p:cNvPr id="285" name="Google Shape;285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order logic: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		P(x) ∧ Q(x,y) </a:t>
            </a:r>
            <a:r>
              <a:rPr lang="en"/>
              <a:t>∧ </a:t>
            </a:r>
            <a:r>
              <a:rPr lang="en"/>
              <a:t>R(y) ⇒ S(x,y)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reverse:</a:t>
            </a:r>
            <a:endParaRPr/>
          </a:p>
          <a:p>
            <a:pPr indent="457200" lvl="0" marL="9144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S(x,y) ⇐ P(x) ∧ Q(x,y) ∧ R(y)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Prolog: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			s(X,Y) :- p(X), q(X,Y), r(Y).</a:t>
            </a:r>
            <a:endParaRPr/>
          </a:p>
        </p:txBody>
      </p:sp>
      <p:sp>
        <p:nvSpPr>
          <p:cNvPr id="286" name="Google Shape;286;p4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Rule order matters</a:t>
            </a:r>
            <a:endParaRPr/>
          </a:p>
        </p:txBody>
      </p:sp>
      <p:sp>
        <p:nvSpPr>
          <p:cNvPr id="292" name="Google Shape;292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path(X,Z) :- link(X,Z).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path(X,Z) :- path(X,Y), link(Y,Z)</a:t>
            </a:r>
            <a:endParaRPr/>
          </a:p>
        </p:txBody>
      </p:sp>
      <p:sp>
        <p:nvSpPr>
          <p:cNvPr id="293" name="Google Shape;293;p4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94" name="Google Shape;294;p46"/>
          <p:cNvPicPr preferRelativeResize="0"/>
          <p:nvPr/>
        </p:nvPicPr>
        <p:blipFill rotWithShape="1">
          <a:blip r:embed="rId3">
            <a:alphaModFix/>
          </a:blip>
          <a:srcRect b="32957" l="0" r="79223" t="0"/>
          <a:stretch/>
        </p:blipFill>
        <p:spPr>
          <a:xfrm>
            <a:off x="5574000" y="445025"/>
            <a:ext cx="1588324" cy="1272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5" name="Google Shape;295;p4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00050" y="2018800"/>
            <a:ext cx="3415324" cy="240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4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Rule order matters</a:t>
            </a:r>
            <a:endParaRPr/>
          </a:p>
        </p:txBody>
      </p:sp>
      <p:sp>
        <p:nvSpPr>
          <p:cNvPr id="301" name="Google Shape;301;p4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path(X,Z) :- path(X,Y), link(Y,Z)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path(X,Z) :- link(X,Z).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Infinite recursion!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302" name="Google Shape;302;p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03" name="Google Shape;303;p47"/>
          <p:cNvPicPr preferRelativeResize="0"/>
          <p:nvPr/>
        </p:nvPicPr>
        <p:blipFill rotWithShape="1">
          <a:blip r:embed="rId3">
            <a:alphaModFix/>
          </a:blip>
          <a:srcRect b="32957" l="0" r="79223" t="0"/>
          <a:stretch/>
        </p:blipFill>
        <p:spPr>
          <a:xfrm>
            <a:off x="5574000" y="445025"/>
            <a:ext cx="1588324" cy="1272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4" name="Google Shape;304;p4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41992" y="1847400"/>
            <a:ext cx="3179682" cy="272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Depth-first backtracking search can be expensive</a:t>
            </a:r>
            <a:endParaRPr/>
          </a:p>
        </p:txBody>
      </p:sp>
      <p:sp>
        <p:nvSpPr>
          <p:cNvPr id="310" name="Google Shape;310;p4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path(X,Z) :- link(X,Z).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path(X,Z) :- path(X,Y), link(Y,Z)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Finding a path from A</a:t>
            </a:r>
            <a:r>
              <a:rPr baseline="-25000" lang="en"/>
              <a:t>1</a:t>
            </a:r>
            <a:r>
              <a:rPr lang="en"/>
              <a:t> to J</a:t>
            </a:r>
            <a:r>
              <a:rPr baseline="-25000" lang="en"/>
              <a:t>4</a:t>
            </a:r>
            <a:r>
              <a:rPr lang="en"/>
              <a:t> requires 877 inferences.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4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12" name="Google Shape;312;p48"/>
          <p:cNvPicPr preferRelativeResize="0"/>
          <p:nvPr/>
        </p:nvPicPr>
        <p:blipFill rotWithShape="1">
          <a:blip r:embed="rId3">
            <a:alphaModFix/>
          </a:blip>
          <a:srcRect b="13013" l="31067" r="0" t="0"/>
          <a:stretch/>
        </p:blipFill>
        <p:spPr>
          <a:xfrm>
            <a:off x="3644250" y="1459175"/>
            <a:ext cx="5269674" cy="1650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Constraint logic programming</a:t>
            </a:r>
            <a:endParaRPr/>
          </a:p>
        </p:txBody>
      </p:sp>
      <p:sp>
        <p:nvSpPr>
          <p:cNvPr id="318" name="Google Shape;318;p4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Backtracking search works only for </a:t>
            </a:r>
            <a:r>
              <a:rPr b="1" lang="en"/>
              <a:t>finite-domain</a:t>
            </a:r>
            <a:r>
              <a:rPr lang="en"/>
              <a:t> CSPs.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if we want to reason about inequalities?</a:t>
            </a:r>
            <a:br>
              <a:rPr lang="en"/>
            </a:br>
            <a:br>
              <a:rPr lang="en"/>
            </a:br>
            <a:r>
              <a:rPr lang="en"/>
              <a:t>      triangle(X,Y,Z) :- X&gt;0, Y&gt;0, Z&gt;0, X+Y&gt;=Z, Y+Z&gt;=X, X+Z&gt;=Y.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Constraint logic programming</a:t>
            </a:r>
            <a:r>
              <a:rPr lang="en"/>
              <a:t> allows variables to be </a:t>
            </a:r>
            <a:r>
              <a:rPr i="1" lang="en"/>
              <a:t>constrained</a:t>
            </a:r>
            <a:r>
              <a:rPr lang="en"/>
              <a:t> rather than </a:t>
            </a:r>
            <a:r>
              <a:rPr i="1" lang="en"/>
              <a:t>bound</a:t>
            </a:r>
            <a:r>
              <a:rPr lang="en"/>
              <a:t>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Combines constraint satisfaction techniques with logic, deductive databases, and linear programming.</a:t>
            </a:r>
            <a:endParaRPr/>
          </a:p>
        </p:txBody>
      </p:sp>
      <p:sp>
        <p:nvSpPr>
          <p:cNvPr id="319" name="Google Shape;319;p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Variable substitution drives inference in FOL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076275"/>
            <a:ext cx="8520600" cy="406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Given a sentence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Man(x) ⇒ Mortal(x)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and another sentence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Man(socrates)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Apply the substitution  </a:t>
            </a:r>
            <a:r>
              <a:rPr i="1" lang="en">
                <a:solidFill>
                  <a:srgbClr val="0000FF"/>
                </a:solidFill>
              </a:rPr>
              <a:t>θ</a:t>
            </a:r>
            <a:r>
              <a:rPr lang="en">
                <a:solidFill>
                  <a:srgbClr val="0000FF"/>
                </a:solidFill>
              </a:rPr>
              <a:t> = { x / socrates }</a:t>
            </a:r>
            <a:r>
              <a:rPr lang="en"/>
              <a:t> </a:t>
            </a:r>
            <a:r>
              <a:rPr lang="en"/>
              <a:t>t</a:t>
            </a:r>
            <a:r>
              <a:rPr lang="en"/>
              <a:t>o derive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Man(socrates) </a:t>
            </a:r>
            <a:r>
              <a:rPr lang="en">
                <a:solidFill>
                  <a:srgbClr val="FF0000"/>
                </a:solidFill>
              </a:rPr>
              <a:t>⇒ </a:t>
            </a:r>
            <a:r>
              <a:rPr lang="en">
                <a:solidFill>
                  <a:srgbClr val="FF0000"/>
                </a:solidFill>
              </a:rPr>
              <a:t>Mortal(socrates)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Then we can apply </a:t>
            </a:r>
            <a:r>
              <a:rPr i="1" lang="en"/>
              <a:t>Modus Ponens</a:t>
            </a:r>
            <a:r>
              <a:rPr lang="en"/>
              <a:t> to conclude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	</a:t>
            </a:r>
            <a:r>
              <a:rPr lang="en">
                <a:solidFill>
                  <a:srgbClr val="FF0000"/>
                </a:solidFill>
              </a:rPr>
              <a:t>Mortal(socrates)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79" name="Google Shape;7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Generalized Modus Ponens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152475"/>
            <a:ext cx="8520600" cy="384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 p</a:t>
            </a:r>
            <a:r>
              <a:rPr baseline="-25000" lang="en"/>
              <a:t>i</a:t>
            </a:r>
            <a:r>
              <a:rPr lang="en"/>
              <a:t>, p</a:t>
            </a:r>
            <a:r>
              <a:rPr baseline="-25000" lang="en"/>
              <a:t>i</a:t>
            </a:r>
            <a:r>
              <a:rPr lang="en"/>
              <a:t>’, be </a:t>
            </a:r>
            <a:r>
              <a:rPr lang="en" u="sng"/>
              <a:t>atomic sentences</a:t>
            </a:r>
            <a:r>
              <a:rPr lang="en"/>
              <a:t> where there is a substitution </a:t>
            </a:r>
            <a:r>
              <a:rPr i="1" lang="en"/>
              <a:t>θ</a:t>
            </a:r>
            <a:r>
              <a:rPr lang="en"/>
              <a:t> such that S</a:t>
            </a:r>
            <a:r>
              <a:rPr lang="en" sz="1400"/>
              <a:t>UBST</a:t>
            </a:r>
            <a:r>
              <a:rPr lang="en"/>
              <a:t>(</a:t>
            </a:r>
            <a:r>
              <a:rPr i="1" lang="en"/>
              <a:t>θ</a:t>
            </a:r>
            <a:r>
              <a:rPr lang="en"/>
              <a:t>,p</a:t>
            </a:r>
            <a:r>
              <a:rPr baseline="-25000" lang="en"/>
              <a:t>i</a:t>
            </a:r>
            <a:r>
              <a:rPr lang="en"/>
              <a:t>’) = S</a:t>
            </a:r>
            <a:r>
              <a:rPr lang="en" sz="1400"/>
              <a:t>UBST</a:t>
            </a:r>
            <a:r>
              <a:rPr lang="en"/>
              <a:t>(</a:t>
            </a:r>
            <a:r>
              <a:rPr i="1" lang="en"/>
              <a:t>θ</a:t>
            </a:r>
            <a:r>
              <a:rPr lang="en"/>
              <a:t>,p</a:t>
            </a:r>
            <a:r>
              <a:rPr baseline="-25000" lang="en"/>
              <a:t>i</a:t>
            </a:r>
            <a:r>
              <a:rPr lang="en"/>
              <a:t>) for 1 ≤ i ≤ n. Let q also be an atomic sentence. Then the Generalized Modus Ponens inference rule is:</a:t>
            </a:r>
            <a:br>
              <a:rPr lang="en"/>
            </a:br>
            <a:endParaRPr/>
          </a:p>
          <a:p>
            <a:pPr indent="45720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/>
              <a:t>p</a:t>
            </a:r>
            <a:r>
              <a:rPr baseline="-25000" lang="en"/>
              <a:t>1</a:t>
            </a:r>
            <a:r>
              <a:rPr lang="en"/>
              <a:t>’, </a:t>
            </a:r>
            <a:r>
              <a:rPr lang="en"/>
              <a:t>p</a:t>
            </a:r>
            <a:r>
              <a:rPr baseline="-25000" lang="en"/>
              <a:t>2</a:t>
            </a:r>
            <a:r>
              <a:rPr lang="en"/>
              <a:t>’, …, p</a:t>
            </a:r>
            <a:r>
              <a:rPr baseline="-25000" lang="en"/>
              <a:t>n</a:t>
            </a:r>
            <a:r>
              <a:rPr lang="en"/>
              <a:t>’    ,    p</a:t>
            </a:r>
            <a:r>
              <a:rPr baseline="-25000" lang="en"/>
              <a:t>1</a:t>
            </a:r>
            <a:r>
              <a:rPr lang="en"/>
              <a:t> ∧ p</a:t>
            </a:r>
            <a:r>
              <a:rPr baseline="-25000" lang="en"/>
              <a:t>2</a:t>
            </a:r>
            <a:r>
              <a:rPr lang="en"/>
              <a:t> ∧ … ∧ p</a:t>
            </a:r>
            <a:r>
              <a:rPr baseline="-25000" lang="en"/>
              <a:t>n</a:t>
            </a:r>
            <a:r>
              <a:rPr lang="en"/>
              <a:t> ⇒ q</a:t>
            </a:r>
            <a:br>
              <a:rPr lang="en"/>
            </a:br>
            <a:r>
              <a:rPr lang="en"/>
              <a:t>       ---------------------------------------------------------</a:t>
            </a:r>
            <a:br>
              <a:rPr lang="en"/>
            </a:br>
            <a:r>
              <a:rPr lang="en"/>
              <a:t>                               S</a:t>
            </a:r>
            <a:r>
              <a:rPr lang="en" sz="1400"/>
              <a:t>UBST</a:t>
            </a:r>
            <a:r>
              <a:rPr lang="en"/>
              <a:t>(</a:t>
            </a:r>
            <a:r>
              <a:rPr i="1" lang="en"/>
              <a:t>θ</a:t>
            </a:r>
            <a:r>
              <a:rPr lang="en"/>
              <a:t>,q)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This is a </a:t>
            </a:r>
            <a:r>
              <a:rPr b="1" lang="en"/>
              <a:t>lifted</a:t>
            </a:r>
            <a:r>
              <a:rPr lang="en"/>
              <a:t> (more abstract) version of Modus Ponens, allowing us to move beyond </a:t>
            </a:r>
            <a:r>
              <a:rPr b="1" lang="en"/>
              <a:t>ground </a:t>
            </a:r>
            <a:r>
              <a:rPr lang="en"/>
              <a:t>(variable-free) statements.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Why the restriction to atomic sentences?</a:t>
            </a:r>
            <a:endParaRPr/>
          </a:p>
        </p:txBody>
      </p:sp>
      <p:sp>
        <p:nvSpPr>
          <p:cNvPr id="86" name="Google Shape;86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Lifted inference algorithms</a:t>
            </a:r>
            <a:endParaRPr/>
          </a:p>
        </p:txBody>
      </p:sp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can develop lifted versions of:</a:t>
            </a:r>
            <a:endParaRPr/>
          </a:p>
          <a:p>
            <a:pPr indent="-342900" lvl="0" marL="9144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Forward chaining</a:t>
            </a:r>
            <a:endParaRPr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Backward chaining</a:t>
            </a:r>
            <a:endParaRPr/>
          </a:p>
          <a:p>
            <a:pPr indent="-342900" lvl="0" marL="9144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Resolution theorem proving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More efficient than universal instantiation: can focus on just the sentences relevant to our inference rules.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But where does the substitution </a:t>
            </a:r>
            <a:r>
              <a:rPr i="1" lang="en"/>
              <a:t>θ</a:t>
            </a:r>
            <a:r>
              <a:rPr lang="en"/>
              <a:t> come from?</a:t>
            </a:r>
            <a:endParaRPr/>
          </a:p>
        </p:txBody>
      </p:sp>
      <p:sp>
        <p:nvSpPr>
          <p:cNvPr id="93" name="Google Shape;93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Unification</a:t>
            </a:r>
            <a:endParaRPr/>
          </a:p>
        </p:txBody>
      </p:sp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311700" y="1152475"/>
            <a:ext cx="8520600" cy="376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Given two sentences p and q, a </a:t>
            </a:r>
            <a:r>
              <a:rPr b="1" lang="en"/>
              <a:t>unifier</a:t>
            </a:r>
            <a:r>
              <a:rPr lang="en"/>
              <a:t> </a:t>
            </a:r>
            <a:r>
              <a:rPr i="1" lang="en"/>
              <a:t>θ</a:t>
            </a:r>
            <a:r>
              <a:rPr lang="en"/>
              <a:t> of p and q is a substitution such that</a:t>
            </a:r>
            <a:br>
              <a:rPr lang="en"/>
            </a:br>
            <a:r>
              <a:rPr lang="en"/>
              <a:t>S</a:t>
            </a:r>
            <a:r>
              <a:rPr lang="en" sz="1400"/>
              <a:t>UBST</a:t>
            </a:r>
            <a:r>
              <a:rPr lang="en"/>
              <a:t>(</a:t>
            </a:r>
            <a:r>
              <a:rPr i="1" lang="en"/>
              <a:t>θ,p) = S</a:t>
            </a:r>
            <a:r>
              <a:rPr i="1" lang="en" sz="1400"/>
              <a:t>UBST</a:t>
            </a:r>
            <a:r>
              <a:rPr i="1" lang="en"/>
              <a:t>(θ,q)</a:t>
            </a:r>
            <a:endParaRPr i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Knows(john, x)	Knows(john, jane)		</a:t>
            </a:r>
            <a:r>
              <a:rPr i="1" lang="en"/>
              <a:t>θ = </a:t>
            </a:r>
            <a:r>
              <a:rPr lang="en"/>
              <a:t>{ x / jane }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Knows(john, x)	Knows(y, bill)				</a:t>
            </a:r>
            <a:r>
              <a:rPr i="1" lang="en"/>
              <a:t>θ</a:t>
            </a:r>
            <a:r>
              <a:rPr lang="en"/>
              <a:t> = { x / bill,  y / john }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Knows(john, x)	Knows(y, mother(y))		</a:t>
            </a:r>
            <a:r>
              <a:rPr i="1" lang="en"/>
              <a:t>θ</a:t>
            </a:r>
            <a:r>
              <a:rPr lang="en"/>
              <a:t> = { y / john,  x / mother(john) }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Knows(john, </a:t>
            </a:r>
            <a:r>
              <a:rPr lang="en">
                <a:highlight>
                  <a:srgbClr val="F4CCCC"/>
                </a:highlight>
              </a:rPr>
              <a:t>x</a:t>
            </a:r>
            <a:r>
              <a:rPr lang="en"/>
              <a:t>)	Knows(</a:t>
            </a:r>
            <a:r>
              <a:rPr lang="en">
                <a:highlight>
                  <a:srgbClr val="F4CCCC"/>
                </a:highlight>
              </a:rPr>
              <a:t>x</a:t>
            </a:r>
            <a:r>
              <a:rPr lang="en"/>
              <a:t>, elizabeth)		</a:t>
            </a:r>
            <a:r>
              <a:rPr i="1" lang="en"/>
              <a:t>fail </a:t>
            </a:r>
            <a:r>
              <a:rPr lang="en"/>
              <a:t>even though everyone knows Liz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400"/>
              <a:t>Standardizing apart:</a:t>
            </a:r>
            <a:br>
              <a:rPr lang="en"/>
            </a:br>
            <a:r>
              <a:rPr lang="en"/>
              <a:t>  Knows(john, </a:t>
            </a:r>
            <a:r>
              <a:rPr lang="en">
                <a:highlight>
                  <a:srgbClr val="F4CCCC"/>
                </a:highlight>
              </a:rPr>
              <a:t>x</a:t>
            </a:r>
            <a:r>
              <a:rPr baseline="-25000" lang="en">
                <a:highlight>
                  <a:srgbClr val="F4CCCC"/>
                </a:highlight>
              </a:rPr>
              <a:t>1</a:t>
            </a:r>
            <a:r>
              <a:rPr lang="en"/>
              <a:t>)	Knows(</a:t>
            </a:r>
            <a:r>
              <a:rPr lang="en">
                <a:highlight>
                  <a:srgbClr val="D9EAD3"/>
                </a:highlight>
              </a:rPr>
              <a:t>x</a:t>
            </a:r>
            <a:r>
              <a:rPr baseline="-25000" lang="en">
                <a:highlight>
                  <a:srgbClr val="D9EAD3"/>
                </a:highlight>
              </a:rPr>
              <a:t>2</a:t>
            </a:r>
            <a:r>
              <a:rPr lang="en"/>
              <a:t>, elizabeth)		</a:t>
            </a:r>
            <a:r>
              <a:rPr i="1" lang="en"/>
              <a:t>θ</a:t>
            </a:r>
            <a:r>
              <a:rPr lang="en"/>
              <a:t> = { x</a:t>
            </a:r>
            <a:r>
              <a:rPr baseline="-25000" lang="en"/>
              <a:t>1</a:t>
            </a:r>
            <a:r>
              <a:rPr lang="en"/>
              <a:t> / elizabeth,  x</a:t>
            </a:r>
            <a:r>
              <a:rPr baseline="-25000" lang="en"/>
              <a:t>2</a:t>
            </a:r>
            <a:r>
              <a:rPr lang="en"/>
              <a:t> / john }</a:t>
            </a:r>
            <a:endParaRPr i="1"/>
          </a:p>
        </p:txBody>
      </p:sp>
      <p:sp>
        <p:nvSpPr>
          <p:cNvPr id="100" name="Google Shape;100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Most general unifier</a:t>
            </a:r>
            <a:endParaRPr/>
          </a:p>
        </p:txBody>
      </p:sp>
      <p:sp>
        <p:nvSpPr>
          <p:cNvPr id="106" name="Google Shape;106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the legal unifiers of</a:t>
            </a:r>
            <a:br>
              <a:rPr lang="en"/>
            </a:br>
            <a:r>
              <a:rPr lang="en"/>
              <a:t>   Knows(john, x)		Knows(y, z)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n"/>
              <a:t>θ = </a:t>
            </a:r>
            <a:r>
              <a:rPr lang="en"/>
              <a:t>{ x / john,  y / john,  z / john }	gives	Knows(john, john)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n"/>
              <a:t>θ = </a:t>
            </a:r>
            <a:r>
              <a:rPr lang="en"/>
              <a:t>{ y / john,  x / z}  </a:t>
            </a:r>
            <a:r>
              <a:rPr lang="en" sz="2400">
                <a:solidFill>
                  <a:srgbClr val="FF0000"/>
                </a:solidFill>
              </a:rPr>
              <a:t>⇠</a:t>
            </a:r>
            <a:r>
              <a:rPr lang="en">
                <a:solidFill>
                  <a:srgbClr val="FF0000"/>
                </a:solidFill>
              </a:rPr>
              <a:t> MGU</a:t>
            </a:r>
            <a:r>
              <a:rPr lang="en"/>
              <a:t>		gives	Knows(john, z)   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br>
              <a:rPr lang="en"/>
            </a:br>
            <a:r>
              <a:rPr lang="en"/>
              <a:t>Every pair of sentences has a MGU that is unique up to variable renaming.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The MGU is what we want to use for inference.</a:t>
            </a:r>
            <a:endParaRPr/>
          </a:p>
        </p:txBody>
      </p:sp>
      <p:sp>
        <p:nvSpPr>
          <p:cNvPr id="107" name="Google Shape;107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Occurs check</a:t>
            </a:r>
            <a:endParaRPr/>
          </a:p>
        </p:txBody>
      </p:sp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variable cannot unify with a formula that contains that variable.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For example: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f(</a:t>
            </a:r>
            <a:r>
              <a:rPr lang="en">
                <a:solidFill>
                  <a:srgbClr val="FF0000"/>
                </a:solidFill>
              </a:rPr>
              <a:t>x</a:t>
            </a:r>
            <a:r>
              <a:rPr lang="en"/>
              <a:t>) cannot unify with f(f(</a:t>
            </a:r>
            <a:r>
              <a:rPr lang="en">
                <a:solidFill>
                  <a:srgbClr val="FF0000"/>
                </a:solidFill>
              </a:rPr>
              <a:t>x</a:t>
            </a:r>
            <a:r>
              <a:rPr lang="en"/>
              <a:t>))         </a:t>
            </a:r>
            <a:r>
              <a:rPr i="1" lang="en">
                <a:solidFill>
                  <a:srgbClr val="FF0000"/>
                </a:solidFill>
              </a:rPr>
              <a:t>θ</a:t>
            </a:r>
            <a:r>
              <a:rPr lang="en">
                <a:solidFill>
                  <a:srgbClr val="FF0000"/>
                </a:solidFill>
              </a:rPr>
              <a:t> = { x / f(x) }</a:t>
            </a:r>
            <a:r>
              <a:rPr lang="en">
                <a:solidFill>
                  <a:srgbClr val="000000"/>
                </a:solidFill>
              </a:rPr>
              <a:t>   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Occurs checks make unification quadratic in the length of the expression.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000000"/>
                </a:solidFill>
              </a:rPr>
              <a:t>Some inference systems skip them, for efficiency’s sake.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14" name="Google Shape;114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15" name="Google Shape;11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2475" y="2055750"/>
            <a:ext cx="687050" cy="687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